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ls" ContentType="application/vnd.ms-exce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Default Extension="docx" ContentType="application/vnd.openxmlformats-officedocument.wordprocessingml.document"/>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4" r:id="rId1"/>
  </p:sldMasterIdLst>
  <p:notesMasterIdLst>
    <p:notesMasterId r:id="rId26"/>
  </p:notesMasterIdLst>
  <p:sldIdLst>
    <p:sldId id="256" r:id="rId2"/>
    <p:sldId id="257" r:id="rId3"/>
    <p:sldId id="258" r:id="rId4"/>
    <p:sldId id="259" r:id="rId5"/>
    <p:sldId id="268" r:id="rId6"/>
    <p:sldId id="272" r:id="rId7"/>
    <p:sldId id="271" r:id="rId8"/>
    <p:sldId id="287" r:id="rId9"/>
    <p:sldId id="284" r:id="rId10"/>
    <p:sldId id="274" r:id="rId11"/>
    <p:sldId id="285" r:id="rId12"/>
    <p:sldId id="286" r:id="rId13"/>
    <p:sldId id="275" r:id="rId14"/>
    <p:sldId id="276" r:id="rId15"/>
    <p:sldId id="277" r:id="rId16"/>
    <p:sldId id="278" r:id="rId17"/>
    <p:sldId id="279" r:id="rId18"/>
    <p:sldId id="280" r:id="rId19"/>
    <p:sldId id="281" r:id="rId20"/>
    <p:sldId id="282" r:id="rId21"/>
    <p:sldId id="283" r:id="rId22"/>
    <p:sldId id="269" r:id="rId23"/>
    <p:sldId id="270" r:id="rId24"/>
    <p:sldId id="273" r:id="rId25"/>
  </p:sldIdLst>
  <p:sldSz cx="9144000" cy="6858000" type="screen4x3"/>
  <p:notesSz cx="7099300" cy="102346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Classeur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data\PHARMACIE\EPP\RAPPORTS%20EPP%20CIRCUIT%20MED%20DEC%2009\POSTER\aide%20poster.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fr-FR"/>
  <c:chart>
    <c:view3D>
      <c:rotX val="30"/>
      <c:perspective val="30"/>
    </c:view3D>
    <c:plotArea>
      <c:layout>
        <c:manualLayout>
          <c:layoutTarget val="inner"/>
          <c:xMode val="edge"/>
          <c:yMode val="edge"/>
          <c:x val="1.6975308641975342E-2"/>
          <c:y val="2.8757968654020055E-2"/>
          <c:w val="0.82473996306017383"/>
          <c:h val="0.92418353718485635"/>
        </c:manualLayout>
      </c:layout>
      <c:pie3DChart>
        <c:varyColors val="1"/>
        <c:ser>
          <c:idx val="0"/>
          <c:order val="0"/>
          <c:explosion val="25"/>
          <c:cat>
            <c:strRef>
              <c:f>Feuil1!$A$2:$A$10</c:f>
              <c:strCache>
                <c:ptCount val="9"/>
                <c:pt idx="0">
                  <c:v>Cabanis</c:v>
                </c:pt>
                <c:pt idx="1">
                  <c:v>Charcot</c:v>
                </c:pt>
                <c:pt idx="2">
                  <c:v>Esquirol</c:v>
                </c:pt>
                <c:pt idx="3">
                  <c:v>Gérontopsy</c:v>
                </c:pt>
                <c:pt idx="4">
                  <c:v>Magnan</c:v>
                </c:pt>
                <c:pt idx="5">
                  <c:v>Morel</c:v>
                </c:pt>
                <c:pt idx="6">
                  <c:v>Pavlov</c:v>
                </c:pt>
                <c:pt idx="7">
                  <c:v>Regis</c:v>
                </c:pt>
                <c:pt idx="8">
                  <c:v>UAO</c:v>
                </c:pt>
              </c:strCache>
            </c:strRef>
          </c:cat>
          <c:val>
            <c:numRef>
              <c:f>Feuil1!$B$2:$B$10</c:f>
              <c:numCache>
                <c:formatCode>General</c:formatCode>
                <c:ptCount val="9"/>
                <c:pt idx="0">
                  <c:v>6</c:v>
                </c:pt>
                <c:pt idx="1">
                  <c:v>4</c:v>
                </c:pt>
                <c:pt idx="2">
                  <c:v>4</c:v>
                </c:pt>
                <c:pt idx="3">
                  <c:v>3</c:v>
                </c:pt>
                <c:pt idx="4">
                  <c:v>3</c:v>
                </c:pt>
                <c:pt idx="5">
                  <c:v>6</c:v>
                </c:pt>
                <c:pt idx="6">
                  <c:v>4</c:v>
                </c:pt>
                <c:pt idx="7">
                  <c:v>8</c:v>
                </c:pt>
                <c:pt idx="8">
                  <c:v>4</c:v>
                </c:pt>
              </c:numCache>
            </c:numRef>
          </c:val>
        </c:ser>
      </c:pie3DChart>
    </c:plotArea>
    <c:legend>
      <c:legendPos val="r"/>
      <c:layout/>
    </c:legend>
    <c:plotVisOnly val="1"/>
  </c:chart>
  <c:externalData r:id="rId1"/>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1"/>
  <c:lang val="fr-FR"/>
  <c:chart>
    <c:plotArea>
      <c:layout/>
      <c:barChart>
        <c:barDir val="bar"/>
        <c:grouping val="percentStacked"/>
        <c:ser>
          <c:idx val="0"/>
          <c:order val="0"/>
          <c:tx>
            <c:strRef>
              <c:f>Feuil1!$B$25</c:f>
              <c:strCache>
                <c:ptCount val="1"/>
                <c:pt idx="0">
                  <c:v>Absent</c:v>
                </c:pt>
              </c:strCache>
            </c:strRef>
          </c:tx>
          <c:spPr>
            <a:solidFill>
              <a:schemeClr val="accent2"/>
            </a:solidFill>
          </c:spPr>
          <c:cat>
            <c:strRef>
              <c:f>Feuil1!$A$26:$A$36</c:f>
              <c:strCache>
                <c:ptCount val="11"/>
                <c:pt idx="0">
                  <c:v>sexe, poids, taille </c:v>
                </c:pt>
                <c:pt idx="1">
                  <c:v>horaires d'adm</c:v>
                </c:pt>
                <c:pt idx="2">
                  <c:v>durée ttt</c:v>
                </c:pt>
                <c:pt idx="3">
                  <c:v>voie adm</c:v>
                </c:pt>
                <c:pt idx="4">
                  <c:v>identité prescripteur </c:v>
                </c:pt>
                <c:pt idx="5">
                  <c:v>nom de US</c:v>
                </c:pt>
                <c:pt idx="6">
                  <c:v>heure</c:v>
                </c:pt>
                <c:pt idx="7">
                  <c:v>dosage et forme</c:v>
                </c:pt>
                <c:pt idx="8">
                  <c:v>date naissance</c:v>
                </c:pt>
                <c:pt idx="9">
                  <c:v>dose/24h</c:v>
                </c:pt>
                <c:pt idx="10">
                  <c:v>identité patient</c:v>
                </c:pt>
              </c:strCache>
            </c:strRef>
          </c:cat>
          <c:val>
            <c:numRef>
              <c:f>Feuil1!$B$26:$B$36</c:f>
              <c:numCache>
                <c:formatCode>General</c:formatCode>
                <c:ptCount val="11"/>
                <c:pt idx="0">
                  <c:v>100</c:v>
                </c:pt>
                <c:pt idx="1">
                  <c:v>100</c:v>
                </c:pt>
                <c:pt idx="2">
                  <c:v>96</c:v>
                </c:pt>
                <c:pt idx="3">
                  <c:v>72</c:v>
                </c:pt>
                <c:pt idx="4">
                  <c:v>67</c:v>
                </c:pt>
                <c:pt idx="5">
                  <c:v>59</c:v>
                </c:pt>
                <c:pt idx="6">
                  <c:v>59</c:v>
                </c:pt>
                <c:pt idx="7">
                  <c:v>33</c:v>
                </c:pt>
                <c:pt idx="8">
                  <c:v>30</c:v>
                </c:pt>
                <c:pt idx="9">
                  <c:v>26</c:v>
                </c:pt>
                <c:pt idx="10">
                  <c:v>7</c:v>
                </c:pt>
              </c:numCache>
            </c:numRef>
          </c:val>
        </c:ser>
        <c:ser>
          <c:idx val="1"/>
          <c:order val="1"/>
          <c:tx>
            <c:strRef>
              <c:f>Feuil1!$C$25</c:f>
              <c:strCache>
                <c:ptCount val="1"/>
                <c:pt idx="0">
                  <c:v>Présent</c:v>
                </c:pt>
              </c:strCache>
            </c:strRef>
          </c:tx>
          <c:spPr>
            <a:solidFill>
              <a:srgbClr val="00B050"/>
            </a:solidFill>
          </c:spPr>
          <c:cat>
            <c:strRef>
              <c:f>Feuil1!$A$26:$A$36</c:f>
              <c:strCache>
                <c:ptCount val="11"/>
                <c:pt idx="0">
                  <c:v>sexe, poids, taille </c:v>
                </c:pt>
                <c:pt idx="1">
                  <c:v>horaires d'adm</c:v>
                </c:pt>
                <c:pt idx="2">
                  <c:v>durée ttt</c:v>
                </c:pt>
                <c:pt idx="3">
                  <c:v>voie adm</c:v>
                </c:pt>
                <c:pt idx="4">
                  <c:v>identité prescripteur </c:v>
                </c:pt>
                <c:pt idx="5">
                  <c:v>nom de US</c:v>
                </c:pt>
                <c:pt idx="6">
                  <c:v>heure</c:v>
                </c:pt>
                <c:pt idx="7">
                  <c:v>dosage et forme</c:v>
                </c:pt>
                <c:pt idx="8">
                  <c:v>date naissance</c:v>
                </c:pt>
                <c:pt idx="9">
                  <c:v>dose/24h</c:v>
                </c:pt>
                <c:pt idx="10">
                  <c:v>identité patient</c:v>
                </c:pt>
              </c:strCache>
            </c:strRef>
          </c:cat>
          <c:val>
            <c:numRef>
              <c:f>Feuil1!$C$26:$C$36</c:f>
              <c:numCache>
                <c:formatCode>General</c:formatCode>
                <c:ptCount val="11"/>
                <c:pt idx="0">
                  <c:v>0</c:v>
                </c:pt>
                <c:pt idx="1">
                  <c:v>0</c:v>
                </c:pt>
                <c:pt idx="2">
                  <c:v>4</c:v>
                </c:pt>
                <c:pt idx="3">
                  <c:v>28</c:v>
                </c:pt>
                <c:pt idx="4">
                  <c:v>33</c:v>
                </c:pt>
                <c:pt idx="5">
                  <c:v>41</c:v>
                </c:pt>
                <c:pt idx="6">
                  <c:v>41</c:v>
                </c:pt>
                <c:pt idx="7">
                  <c:v>67</c:v>
                </c:pt>
                <c:pt idx="8">
                  <c:v>70</c:v>
                </c:pt>
                <c:pt idx="9">
                  <c:v>74</c:v>
                </c:pt>
                <c:pt idx="10">
                  <c:v>93</c:v>
                </c:pt>
              </c:numCache>
            </c:numRef>
          </c:val>
        </c:ser>
        <c:overlap val="100"/>
        <c:axId val="102740352"/>
        <c:axId val="102741888"/>
      </c:barChart>
      <c:catAx>
        <c:axId val="102740352"/>
        <c:scaling>
          <c:orientation val="minMax"/>
        </c:scaling>
        <c:axPos val="l"/>
        <c:tickLblPos val="nextTo"/>
        <c:crossAx val="102741888"/>
        <c:crosses val="autoZero"/>
        <c:auto val="1"/>
        <c:lblAlgn val="ctr"/>
        <c:lblOffset val="100"/>
      </c:catAx>
      <c:valAx>
        <c:axId val="102741888"/>
        <c:scaling>
          <c:orientation val="minMax"/>
        </c:scaling>
        <c:axPos val="b"/>
        <c:majorGridlines/>
        <c:numFmt formatCode="0%" sourceLinked="1"/>
        <c:tickLblPos val="nextTo"/>
        <c:crossAx val="102740352"/>
        <c:crosses val="autoZero"/>
        <c:crossBetween val="between"/>
      </c:valAx>
    </c:plotArea>
    <c:legend>
      <c:legendPos val="r"/>
      <c:layout/>
    </c:legend>
    <c:plotVisOnly val="1"/>
  </c:chart>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drawing1.xml><?xml version="1.0" encoding="utf-8"?>
<c:userShapes xmlns:c="http://schemas.openxmlformats.org/drawingml/2006/chart">
  <cdr:relSizeAnchor xmlns:cdr="http://schemas.openxmlformats.org/drawingml/2006/chartDrawing">
    <cdr:from>
      <cdr:x>0.02604</cdr:x>
      <cdr:y>2.12093E-7</cdr:y>
    </cdr:from>
    <cdr:to>
      <cdr:x>1</cdr:x>
      <cdr:y>0.12121</cdr:y>
    </cdr:to>
    <cdr:sp macro="" textlink="">
      <cdr:nvSpPr>
        <cdr:cNvPr id="2" name="ZoneTexte 1"/>
        <cdr:cNvSpPr txBox="1"/>
      </cdr:nvSpPr>
      <cdr:spPr>
        <a:xfrm xmlns:a="http://schemas.openxmlformats.org/drawingml/2006/main">
          <a:off x="214314" y="1"/>
          <a:ext cx="8015286" cy="571504"/>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pPr>
            <a:buNone/>
          </a:pPr>
          <a:r>
            <a:rPr lang="fr-FR" sz="1200" dirty="0" smtClean="0"/>
            <a:t> </a:t>
          </a:r>
          <a:r>
            <a:rPr lang="fr-FR" dirty="0" smtClean="0"/>
            <a:t>46 dossiers ont été analysés dans les 10 unités  d’hospitalisation du CHC : </a:t>
          </a:r>
          <a:r>
            <a:rPr lang="fr-FR" dirty="0" err="1" smtClean="0"/>
            <a:t>Gérontopsychiatrie</a:t>
          </a:r>
          <a:r>
            <a:rPr lang="fr-FR" dirty="0" smtClean="0"/>
            <a:t> (3), UAO (4), Morel (6), </a:t>
          </a:r>
        </a:p>
        <a:p xmlns:a="http://schemas.openxmlformats.org/drawingml/2006/main">
          <a:pPr>
            <a:buNone/>
          </a:pPr>
          <a:r>
            <a:rPr lang="fr-FR" dirty="0" smtClean="0"/>
            <a:t>Cabanis (6), Régis (8), Pinel (4), Charcot (4), Esquirol (4), Magnan (3) Pavlov (4)</a:t>
          </a:r>
        </a:p>
        <a:p xmlns:a="http://schemas.openxmlformats.org/drawingml/2006/main">
          <a:pPr>
            <a:buNone/>
          </a:pPr>
          <a:endParaRPr lang="fr-FR" dirty="0" smtClean="0"/>
        </a:p>
        <a:p xmlns:a="http://schemas.openxmlformats.org/drawingml/2006/main">
          <a:endParaRPr lang="fr-FR" sz="11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fr-FR"/>
          </a:p>
        </p:txBody>
      </p:sp>
      <p:sp>
        <p:nvSpPr>
          <p:cNvPr id="3" name="Espace réservé de la date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A27281AE-D7D4-49B4-99FD-0EC615F02268}" type="datetimeFigureOut">
              <a:rPr lang="fr-FR" smtClean="0"/>
              <a:pPr/>
              <a:t>28/06/2010</a:t>
            </a:fld>
            <a:endParaRPr lang="fr-FR"/>
          </a:p>
        </p:txBody>
      </p:sp>
      <p:sp>
        <p:nvSpPr>
          <p:cNvPr id="4" name="Espace réservé de l'image des diapositives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fr-FR"/>
          </a:p>
        </p:txBody>
      </p:sp>
      <p:sp>
        <p:nvSpPr>
          <p:cNvPr id="5" name="Espace réservé des commentaires 4"/>
          <p:cNvSpPr>
            <a:spLocks noGrp="1"/>
          </p:cNvSpPr>
          <p:nvPr>
            <p:ph type="body" sz="quarter" idx="3"/>
          </p:nvPr>
        </p:nvSpPr>
        <p:spPr>
          <a:xfrm>
            <a:off x="709930" y="4861441"/>
            <a:ext cx="5679440" cy="4605576"/>
          </a:xfrm>
          <a:prstGeom prst="rect">
            <a:avLst/>
          </a:prstGeom>
        </p:spPr>
        <p:txBody>
          <a:bodyPr vert="horz" lIns="99048" tIns="49524" rIns="99048" bIns="49524"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2C5D90F7-5A87-4AF0-9097-4B06ABECFAF1}"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2C5D90F7-5A87-4AF0-9097-4B06ABECFAF1}" type="slidenum">
              <a:rPr lang="fr-FR" smtClean="0"/>
              <a:pPr/>
              <a:t>1</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2C5D90F7-5A87-4AF0-9097-4B06ABECFAF1}" type="slidenum">
              <a:rPr lang="fr-FR" smtClean="0"/>
              <a:pPr/>
              <a:t>2</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2C5D90F7-5A87-4AF0-9097-4B06ABECFAF1}" type="slidenum">
              <a:rPr lang="fr-FR" smtClean="0"/>
              <a:pPr/>
              <a:t>3</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2C5D90F7-5A87-4AF0-9097-4B06ABECFAF1}" type="slidenum">
              <a:rPr lang="fr-FR" smtClean="0"/>
              <a:pPr/>
              <a:t>4</a:t>
            </a:fld>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2C5D90F7-5A87-4AF0-9097-4B06ABECFAF1}" type="slidenum">
              <a:rPr lang="fr-FR" smtClean="0"/>
              <a:pPr/>
              <a:t>5</a:t>
            </a:fld>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2C5D90F7-5A87-4AF0-9097-4B06ABECFAF1}" type="slidenum">
              <a:rPr lang="fr-FR" smtClean="0"/>
              <a:pPr/>
              <a:t>6</a:t>
            </a:fld>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2C5D90F7-5A87-4AF0-9097-4B06ABECFAF1}" type="slidenum">
              <a:rPr lang="fr-FR" smtClean="0"/>
              <a:pPr/>
              <a:t>7</a:t>
            </a:fld>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2C5D90F7-5A87-4AF0-9097-4B06ABECFAF1}" type="slidenum">
              <a:rPr lang="fr-FR" smtClean="0"/>
              <a:pPr/>
              <a:t>10</a:t>
            </a:fld>
            <a:endParaRPr lang="fr-F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2C5D90F7-5A87-4AF0-9097-4B06ABECFAF1}" type="slidenum">
              <a:rPr lang="fr-FR" smtClean="0"/>
              <a:pPr/>
              <a:t>13</a:t>
            </a:fld>
            <a:endParaRPr lang="fr-F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2C5D90F7-5A87-4AF0-9097-4B06ABECFAF1}" type="slidenum">
              <a:rPr lang="fr-FR" smtClean="0"/>
              <a:pPr/>
              <a:t>14</a:t>
            </a:fld>
            <a:endParaRPr lang="fr-F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2C5D90F7-5A87-4AF0-9097-4B06ABECFAF1}" type="slidenum">
              <a:rPr lang="fr-FR" smtClean="0"/>
              <a:pPr/>
              <a:t>15</a:t>
            </a:fld>
            <a:endParaRPr lang="fr-F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2C5D90F7-5A87-4AF0-9097-4B06ABECFAF1}" type="slidenum">
              <a:rPr lang="fr-FR" smtClean="0"/>
              <a:pPr/>
              <a:t>16</a:t>
            </a:fld>
            <a:endParaRPr lang="fr-F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2C5D90F7-5A87-4AF0-9097-4B06ABECFAF1}" type="slidenum">
              <a:rPr lang="fr-FR" smtClean="0"/>
              <a:pPr/>
              <a:t>17</a:t>
            </a:fld>
            <a:endParaRPr lang="fr-F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2C5D90F7-5A87-4AF0-9097-4B06ABECFAF1}" type="slidenum">
              <a:rPr lang="fr-FR" smtClean="0"/>
              <a:pPr/>
              <a:t>18</a:t>
            </a:fld>
            <a:endParaRPr lang="fr-F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2C5D90F7-5A87-4AF0-9097-4B06ABECFAF1}" type="slidenum">
              <a:rPr lang="fr-FR" smtClean="0"/>
              <a:pPr/>
              <a:t>19</a:t>
            </a:fld>
            <a:endParaRPr lang="fr-F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2C5D90F7-5A87-4AF0-9097-4B06ABECFAF1}" type="slidenum">
              <a:rPr lang="fr-FR" smtClean="0"/>
              <a:pPr/>
              <a:t>20</a:t>
            </a:fld>
            <a:endParaRPr lang="fr-F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2C5D90F7-5A87-4AF0-9097-4B06ABECFAF1}" type="slidenum">
              <a:rPr lang="fr-FR" smtClean="0"/>
              <a:pPr/>
              <a:t>21</a:t>
            </a:fld>
            <a:endParaRPr lang="fr-F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2C5D90F7-5A87-4AF0-9097-4B06ABECFAF1}" type="slidenum">
              <a:rPr lang="fr-FR" smtClean="0"/>
              <a:pPr/>
              <a:t>22</a:t>
            </a:fld>
            <a:endParaRPr lang="fr-F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2C5D90F7-5A87-4AF0-9097-4B06ABECFAF1}" type="slidenum">
              <a:rPr lang="fr-FR" smtClean="0"/>
              <a:pPr/>
              <a:t>23</a:t>
            </a:fld>
            <a:endParaRPr lang="fr-F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2C5D90F7-5A87-4AF0-9097-4B06ABECFAF1}" type="slidenum">
              <a:rPr lang="fr-FR" smtClean="0"/>
              <a:pPr/>
              <a:t>24</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10" name="Triangle rect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r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fr-FR" smtClean="0"/>
              <a:t>Cliquez pour modifier le style du titre</a:t>
            </a:r>
            <a:endParaRPr kumimoji="0" lang="en-US"/>
          </a:p>
        </p:txBody>
      </p:sp>
      <p:sp>
        <p:nvSpPr>
          <p:cNvPr id="17" name="Sous-titr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fr-FR" smtClean="0"/>
              <a:t>Cliquez pour modifier le style des sous-titres du masque</a:t>
            </a:r>
            <a:endParaRPr kumimoji="0" lang="en-US"/>
          </a:p>
        </p:txBody>
      </p:sp>
      <p:grpSp>
        <p:nvGrpSpPr>
          <p:cNvPr id="2" name="Groupe 1"/>
          <p:cNvGrpSpPr/>
          <p:nvPr/>
        </p:nvGrpSpPr>
        <p:grpSpPr>
          <a:xfrm>
            <a:off x="-3765" y="4953000"/>
            <a:ext cx="9147765" cy="1912088"/>
            <a:chOff x="-3765" y="4832896"/>
            <a:chExt cx="9147765" cy="2032192"/>
          </a:xfrm>
        </p:grpSpPr>
        <p:sp>
          <p:nvSpPr>
            <p:cNvPr id="7" name="Forme libre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orme libre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orme libre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Connecteur droit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Espace réservé de la date 29"/>
          <p:cNvSpPr>
            <a:spLocks noGrp="1"/>
          </p:cNvSpPr>
          <p:nvPr>
            <p:ph type="dt" sz="half" idx="10"/>
          </p:nvPr>
        </p:nvSpPr>
        <p:spPr/>
        <p:txBody>
          <a:bodyPr/>
          <a:lstStyle>
            <a:lvl1pPr>
              <a:defRPr>
                <a:solidFill>
                  <a:srgbClr val="FFFFFF"/>
                </a:solidFill>
              </a:defRPr>
            </a:lvl1pPr>
            <a:extLst/>
          </a:lstStyle>
          <a:p>
            <a:fld id="{390EEA9B-DA61-4B9A-9ECD-1F9ED2533894}" type="datetimeFigureOut">
              <a:rPr lang="fr-FR" smtClean="0"/>
              <a:pPr/>
              <a:t>28/06/2010</a:t>
            </a:fld>
            <a:endParaRPr lang="fr-FR"/>
          </a:p>
        </p:txBody>
      </p:sp>
      <p:sp>
        <p:nvSpPr>
          <p:cNvPr id="19" name="Espace réservé du pied de page 18"/>
          <p:cNvSpPr>
            <a:spLocks noGrp="1"/>
          </p:cNvSpPr>
          <p:nvPr>
            <p:ph type="ftr" sz="quarter" idx="11"/>
          </p:nvPr>
        </p:nvSpPr>
        <p:spPr/>
        <p:txBody>
          <a:bodyPr/>
          <a:lstStyle>
            <a:lvl1pPr>
              <a:defRPr>
                <a:solidFill>
                  <a:schemeClr val="accent1">
                    <a:tint val="20000"/>
                  </a:schemeClr>
                </a:solidFill>
              </a:defRPr>
            </a:lvl1pPr>
            <a:extLst/>
          </a:lstStyle>
          <a:p>
            <a:endParaRPr lang="fr-FR"/>
          </a:p>
        </p:txBody>
      </p:sp>
      <p:sp>
        <p:nvSpPr>
          <p:cNvPr id="27" name="Espace réservé du numéro de diapositive 26"/>
          <p:cNvSpPr>
            <a:spLocks noGrp="1"/>
          </p:cNvSpPr>
          <p:nvPr>
            <p:ph type="sldNum" sz="quarter" idx="12"/>
          </p:nvPr>
        </p:nvSpPr>
        <p:spPr/>
        <p:txBody>
          <a:bodyPr/>
          <a:lstStyle>
            <a:lvl1pPr>
              <a:defRPr>
                <a:solidFill>
                  <a:srgbClr val="FFFFFF"/>
                </a:solidFill>
              </a:defRPr>
            </a:lvl1pPr>
            <a:extLst/>
          </a:lstStyle>
          <a:p>
            <a:fld id="{A388F8C6-622D-4667-B94E-62311FFB2770}"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390EEA9B-DA61-4B9A-9ECD-1F9ED2533894}" type="datetimeFigureOut">
              <a:rPr lang="fr-FR" smtClean="0"/>
              <a:pPr/>
              <a:t>28/06/2010</a:t>
            </a:fld>
            <a:endParaRPr lang="fr-FR"/>
          </a:p>
        </p:txBody>
      </p:sp>
      <p:sp>
        <p:nvSpPr>
          <p:cNvPr id="5" name="Espace réservé du pied de page 4"/>
          <p:cNvSpPr>
            <a:spLocks noGrp="1"/>
          </p:cNvSpPr>
          <p:nvPr>
            <p:ph type="ftr" sz="quarter" idx="11"/>
          </p:nvPr>
        </p:nvSpPr>
        <p:spPr/>
        <p:txBody>
          <a:bodyPr/>
          <a:lstStyle>
            <a:extLst/>
          </a:lstStyle>
          <a:p>
            <a:endParaRPr lang="fr-FR"/>
          </a:p>
        </p:txBody>
      </p:sp>
      <p:sp>
        <p:nvSpPr>
          <p:cNvPr id="6" name="Espace réservé du numéro de diapositive 5"/>
          <p:cNvSpPr>
            <a:spLocks noGrp="1"/>
          </p:cNvSpPr>
          <p:nvPr>
            <p:ph type="sldNum" sz="quarter" idx="12"/>
          </p:nvPr>
        </p:nvSpPr>
        <p:spPr/>
        <p:txBody>
          <a:bodyPr/>
          <a:lstStyle>
            <a:extLst/>
          </a:lstStyle>
          <a:p>
            <a:fld id="{A388F8C6-622D-4667-B94E-62311FFB2770}" type="slidenum">
              <a:rPr lang="fr-FR" smtClean="0"/>
              <a:pPr/>
              <a:t>‹N°›</a:t>
            </a:fld>
            <a:endParaRPr lang="fr-FR"/>
          </a:p>
        </p:txBody>
      </p:sp>
      <p:sp>
        <p:nvSpPr>
          <p:cNvPr id="7" name="Titre 6"/>
          <p:cNvSpPr>
            <a:spLocks noGrp="1"/>
          </p:cNvSpPr>
          <p:nvPr>
            <p:ph type="title"/>
          </p:nvPr>
        </p:nvSpPr>
        <p:spPr/>
        <p:txBody>
          <a:bodyPr rtlCol="0"/>
          <a:lstStyle>
            <a:extLst/>
          </a:lstStyle>
          <a:p>
            <a:r>
              <a:rPr kumimoji="0" lang="fr-FR" smtClean="0"/>
              <a:t>Cliquez pour modifier le style du titre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2">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extLst/>
          </a:lstStyle>
          <a:p>
            <a:fld id="{390EEA9B-DA61-4B9A-9ECD-1F9ED2533894}" type="datetimeFigureOut">
              <a:rPr lang="fr-FR" smtClean="0"/>
              <a:pPr/>
              <a:t>28/06/2010</a:t>
            </a:fld>
            <a:endParaRPr lang="fr-FR"/>
          </a:p>
        </p:txBody>
      </p:sp>
      <p:sp>
        <p:nvSpPr>
          <p:cNvPr id="5" name="Espace réservé du pied de page 4"/>
          <p:cNvSpPr>
            <a:spLocks noGrp="1"/>
          </p:cNvSpPr>
          <p:nvPr>
            <p:ph type="ftr" sz="quarter" idx="11"/>
          </p:nvPr>
        </p:nvSpPr>
        <p:spPr/>
        <p:txBody>
          <a:bodyPr/>
          <a:lstStyle>
            <a:extLst/>
          </a:lstStyle>
          <a:p>
            <a:endParaRPr lang="fr-FR"/>
          </a:p>
        </p:txBody>
      </p:sp>
      <p:sp>
        <p:nvSpPr>
          <p:cNvPr id="6" name="Espace réservé du numéro de diapositive 5"/>
          <p:cNvSpPr>
            <a:spLocks noGrp="1"/>
          </p:cNvSpPr>
          <p:nvPr>
            <p:ph type="sldNum" sz="quarter" idx="12"/>
          </p:nvPr>
        </p:nvSpPr>
        <p:spPr/>
        <p:txBody>
          <a:bodyPr/>
          <a:lstStyle>
            <a:extLst/>
          </a:lstStyle>
          <a:p>
            <a:fld id="{A388F8C6-622D-4667-B94E-62311FFB2770}" type="slidenum">
              <a:rPr lang="fr-FR" smtClean="0"/>
              <a:pPr/>
              <a:t>‹N°›</a:t>
            </a:fld>
            <a:endParaRPr lang="fr-FR"/>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bg>
      <p:bgRef idx="1002">
        <a:schemeClr val="bg1"/>
      </p:bgRef>
    </p:bg>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extLst/>
          </a:lstStyle>
          <a:p>
            <a:fld id="{390EEA9B-DA61-4B9A-9ECD-1F9ED2533894}" type="datetimeFigureOut">
              <a:rPr lang="fr-FR" smtClean="0"/>
              <a:pPr/>
              <a:t>28/06/2010</a:t>
            </a:fld>
            <a:endParaRPr lang="fr-FR"/>
          </a:p>
        </p:txBody>
      </p:sp>
      <p:sp>
        <p:nvSpPr>
          <p:cNvPr id="6" name="Espace réservé du pied de page 5"/>
          <p:cNvSpPr>
            <a:spLocks noGrp="1"/>
          </p:cNvSpPr>
          <p:nvPr>
            <p:ph type="ftr" sz="quarter" idx="11"/>
          </p:nvPr>
        </p:nvSpPr>
        <p:spPr/>
        <p:txBody>
          <a:bodyPr/>
          <a:lstStyle>
            <a:extLst/>
          </a:lstStyle>
          <a:p>
            <a:endParaRPr lang="fr-FR"/>
          </a:p>
        </p:txBody>
      </p:sp>
      <p:sp>
        <p:nvSpPr>
          <p:cNvPr id="7" name="Espace réservé du numéro de diapositive 6"/>
          <p:cNvSpPr>
            <a:spLocks noGrp="1"/>
          </p:cNvSpPr>
          <p:nvPr>
            <p:ph type="sldNum" sz="quarter" idx="12"/>
          </p:nvPr>
        </p:nvSpPr>
        <p:spPr/>
        <p:txBody>
          <a:bodyPr/>
          <a:lstStyle>
            <a:extLst/>
          </a:lstStyle>
          <a:p>
            <a:fld id="{A388F8C6-622D-4667-B94E-62311FFB2770}" type="slidenum">
              <a:rPr lang="fr-FR" smtClean="0"/>
              <a:pPr/>
              <a:t>‹N°›</a:t>
            </a:fld>
            <a:endParaRPr lang="fr-FR"/>
          </a:p>
        </p:txBody>
      </p:sp>
      <p:sp>
        <p:nvSpPr>
          <p:cNvPr id="8" name="Titre 7"/>
          <p:cNvSpPr>
            <a:spLocks noGrp="1"/>
          </p:cNvSpPr>
          <p:nvPr>
            <p:ph type="title"/>
          </p:nvPr>
        </p:nvSpPr>
        <p:spPr/>
        <p:txBody>
          <a:bodyPr rtlCol="0"/>
          <a:lstStyle>
            <a:extLst/>
          </a:lstStyle>
          <a:p>
            <a:r>
              <a:rPr kumimoji="0" lang="fr-FR" smtClean="0"/>
              <a:t>Cliquez pour modifier le style du titre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ison">
    <p:bg>
      <p:bgRef idx="1003">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8229600" cy="1143000"/>
          </a:xfrm>
        </p:spPr>
        <p:txBody>
          <a:bodyPr anchor="ctr"/>
          <a:lstStyle>
            <a:lvl1pPr>
              <a:defRPr/>
            </a:lvl1pPr>
            <a:extLst/>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extLst/>
          </a:lstStyle>
          <a:p>
            <a:fld id="{390EEA9B-DA61-4B9A-9ECD-1F9ED2533894}" type="datetimeFigureOut">
              <a:rPr lang="fr-FR" smtClean="0"/>
              <a:pPr/>
              <a:t>28/06/2010</a:t>
            </a:fld>
            <a:endParaRPr lang="fr-FR"/>
          </a:p>
        </p:txBody>
      </p:sp>
      <p:sp>
        <p:nvSpPr>
          <p:cNvPr id="8" name="Espace réservé du pied de page 7"/>
          <p:cNvSpPr>
            <a:spLocks noGrp="1"/>
          </p:cNvSpPr>
          <p:nvPr>
            <p:ph type="ftr" sz="quarter" idx="11"/>
          </p:nvPr>
        </p:nvSpPr>
        <p:spPr/>
        <p:txBody>
          <a:bodyPr/>
          <a:lstStyle>
            <a:extLst/>
          </a:lstStyle>
          <a:p>
            <a:endParaRPr lang="fr-FR"/>
          </a:p>
        </p:txBody>
      </p:sp>
      <p:sp>
        <p:nvSpPr>
          <p:cNvPr id="9" name="Espace réservé du numéro de diapositive 8"/>
          <p:cNvSpPr>
            <a:spLocks noGrp="1"/>
          </p:cNvSpPr>
          <p:nvPr>
            <p:ph type="sldNum" sz="quarter" idx="12"/>
          </p:nvPr>
        </p:nvSpPr>
        <p:spPr/>
        <p:txBody>
          <a:bodyPr/>
          <a:lstStyle>
            <a:extLst/>
          </a:lstStyle>
          <a:p>
            <a:fld id="{A388F8C6-622D-4667-B94E-62311FFB2770}" type="slidenum">
              <a:rPr lang="fr-FR" smtClean="0"/>
              <a:pPr/>
              <a:t>‹N°›</a:t>
            </a:fld>
            <a:endParaRPr lang="fr-F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bg>
      <p:bgRef idx="1002">
        <a:schemeClr val="bg1"/>
      </p:bgRef>
    </p:bg>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extLst/>
          </a:lstStyle>
          <a:p>
            <a:fld id="{390EEA9B-DA61-4B9A-9ECD-1F9ED2533894}" type="datetimeFigureOut">
              <a:rPr lang="fr-FR" smtClean="0"/>
              <a:pPr/>
              <a:t>28/06/2010</a:t>
            </a:fld>
            <a:endParaRPr lang="fr-FR"/>
          </a:p>
        </p:txBody>
      </p:sp>
      <p:sp>
        <p:nvSpPr>
          <p:cNvPr id="4" name="Espace réservé du pied de page 3"/>
          <p:cNvSpPr>
            <a:spLocks noGrp="1"/>
          </p:cNvSpPr>
          <p:nvPr>
            <p:ph type="ftr" sz="quarter" idx="11"/>
          </p:nvPr>
        </p:nvSpPr>
        <p:spPr/>
        <p:txBody>
          <a:bodyPr/>
          <a:lstStyle>
            <a:extLst/>
          </a:lstStyle>
          <a:p>
            <a:endParaRPr lang="fr-FR"/>
          </a:p>
        </p:txBody>
      </p:sp>
      <p:sp>
        <p:nvSpPr>
          <p:cNvPr id="5" name="Espace réservé du numéro de diapositive 4"/>
          <p:cNvSpPr>
            <a:spLocks noGrp="1"/>
          </p:cNvSpPr>
          <p:nvPr>
            <p:ph type="sldNum" sz="quarter" idx="12"/>
          </p:nvPr>
        </p:nvSpPr>
        <p:spPr/>
        <p:txBody>
          <a:bodyPr/>
          <a:lstStyle>
            <a:extLst/>
          </a:lstStyle>
          <a:p>
            <a:fld id="{A388F8C6-622D-4667-B94E-62311FFB2770}" type="slidenum">
              <a:rPr lang="fr-FR" smtClean="0"/>
              <a:pPr/>
              <a:t>‹N°›</a:t>
            </a:fld>
            <a:endParaRPr lang="fr-FR"/>
          </a:p>
        </p:txBody>
      </p:sp>
      <p:sp>
        <p:nvSpPr>
          <p:cNvPr id="6" name="Titre 5"/>
          <p:cNvSpPr>
            <a:spLocks noGrp="1"/>
          </p:cNvSpPr>
          <p:nvPr>
            <p:ph type="title"/>
          </p:nvPr>
        </p:nvSpPr>
        <p:spPr/>
        <p:txBody>
          <a:bodyPr rtlCol="0"/>
          <a:lstStyle>
            <a:extLst/>
          </a:lstStyle>
          <a:p>
            <a:r>
              <a:rPr kumimoji="0" lang="fr-FR" smtClean="0"/>
              <a:t>Cliquez pour modifier le style du titre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extLst/>
          </a:lstStyle>
          <a:p>
            <a:fld id="{390EEA9B-DA61-4B9A-9ECD-1F9ED2533894}" type="datetimeFigureOut">
              <a:rPr lang="fr-FR" smtClean="0"/>
              <a:pPr/>
              <a:t>28/06/2010</a:t>
            </a:fld>
            <a:endParaRPr lang="fr-FR"/>
          </a:p>
        </p:txBody>
      </p:sp>
      <p:sp>
        <p:nvSpPr>
          <p:cNvPr id="3" name="Espace réservé du pied de page 2"/>
          <p:cNvSpPr>
            <a:spLocks noGrp="1"/>
          </p:cNvSpPr>
          <p:nvPr>
            <p:ph type="ftr" sz="quarter" idx="11"/>
          </p:nvPr>
        </p:nvSpPr>
        <p:spPr/>
        <p:txBody>
          <a:bodyPr/>
          <a:lstStyle>
            <a:extLst/>
          </a:lstStyle>
          <a:p>
            <a:endParaRPr lang="fr-FR"/>
          </a:p>
        </p:txBody>
      </p:sp>
      <p:sp>
        <p:nvSpPr>
          <p:cNvPr id="4" name="Espace réservé du numéro de diapositive 3"/>
          <p:cNvSpPr>
            <a:spLocks noGrp="1"/>
          </p:cNvSpPr>
          <p:nvPr>
            <p:ph type="sldNum" sz="quarter" idx="12"/>
          </p:nvPr>
        </p:nvSpPr>
        <p:spPr/>
        <p:txBody>
          <a:bodyPr/>
          <a:lstStyle>
            <a:extLst/>
          </a:lstStyle>
          <a:p>
            <a:fld id="{A388F8C6-622D-4667-B94E-62311FFB2770}"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bg>
      <p:bgRef idx="1003">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a:xfrm>
            <a:off x="6727032" y="6407944"/>
            <a:ext cx="1920240" cy="365760"/>
          </a:xfrm>
        </p:spPr>
        <p:txBody>
          <a:bodyPr/>
          <a:lstStyle>
            <a:extLst/>
          </a:lstStyle>
          <a:p>
            <a:fld id="{390EEA9B-DA61-4B9A-9ECD-1F9ED2533894}" type="datetimeFigureOut">
              <a:rPr lang="fr-FR" smtClean="0"/>
              <a:pPr/>
              <a:t>28/06/2010</a:t>
            </a:fld>
            <a:endParaRPr lang="fr-FR"/>
          </a:p>
        </p:txBody>
      </p:sp>
      <p:sp>
        <p:nvSpPr>
          <p:cNvPr id="6" name="Espace réservé du pied de page 5"/>
          <p:cNvSpPr>
            <a:spLocks noGrp="1"/>
          </p:cNvSpPr>
          <p:nvPr>
            <p:ph type="ftr" sz="quarter" idx="11"/>
          </p:nvPr>
        </p:nvSpPr>
        <p:spPr/>
        <p:txBody>
          <a:bodyPr/>
          <a:lstStyle>
            <a:extLst/>
          </a:lstStyle>
          <a:p>
            <a:endParaRPr lang="fr-FR"/>
          </a:p>
        </p:txBody>
      </p:sp>
      <p:sp>
        <p:nvSpPr>
          <p:cNvPr id="7" name="Espace réservé du numéro de diapositive 6"/>
          <p:cNvSpPr>
            <a:spLocks noGrp="1"/>
          </p:cNvSpPr>
          <p:nvPr>
            <p:ph type="sldNum" sz="quarter" idx="12"/>
          </p:nvPr>
        </p:nvSpPr>
        <p:spPr/>
        <p:txBody>
          <a:bodyPr/>
          <a:lstStyle>
            <a:extLst/>
          </a:lstStyle>
          <a:p>
            <a:fld id="{A388F8C6-622D-4667-B94E-62311FFB2770}" type="slidenum">
              <a:rPr lang="fr-FR" smtClean="0"/>
              <a:pPr/>
              <a:t>‹N°›</a:t>
            </a:fld>
            <a:endParaRPr lang="fr-F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bg>
      <p:bgRef idx="1002">
        <a:schemeClr val="bg1"/>
      </p:bgRef>
    </p:bg>
    <p:spTree>
      <p:nvGrpSpPr>
        <p:cNvPr id="1" name=""/>
        <p:cNvGrpSpPr/>
        <p:nvPr/>
      </p:nvGrpSpPr>
      <p:grpSpPr>
        <a:xfrm>
          <a:off x="0" y="0"/>
          <a:ext cx="0" cy="0"/>
          <a:chOff x="0" y="0"/>
          <a:chExt cx="0" cy="0"/>
        </a:xfrm>
      </p:grpSpPr>
      <p:sp>
        <p:nvSpPr>
          <p:cNvPr id="4" name="Espace réservé du texte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fr-FR" smtClean="0"/>
              <a:t>Cliquez pour modifier les styles du texte du masque</a:t>
            </a:r>
          </a:p>
        </p:txBody>
      </p:sp>
      <p:sp>
        <p:nvSpPr>
          <p:cNvPr id="3" name="Espace réservé pour une image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fr-FR" smtClean="0"/>
              <a:t>Cliquez sur l'icône pour ajouter une image</a:t>
            </a:r>
            <a:endParaRPr kumimoji="0" lang="en-US" dirty="0"/>
          </a:p>
        </p:txBody>
      </p:sp>
      <p:sp>
        <p:nvSpPr>
          <p:cNvPr id="5" name="Espace réservé de la date 4"/>
          <p:cNvSpPr>
            <a:spLocks noGrp="1"/>
          </p:cNvSpPr>
          <p:nvPr>
            <p:ph type="dt" sz="half" idx="10"/>
          </p:nvPr>
        </p:nvSpPr>
        <p:spPr/>
        <p:txBody>
          <a:bodyPr/>
          <a:lstStyle>
            <a:lvl1pPr>
              <a:defRPr>
                <a:solidFill>
                  <a:schemeClr val="tx1"/>
                </a:solidFill>
              </a:defRPr>
            </a:lvl1pPr>
            <a:extLst/>
          </a:lstStyle>
          <a:p>
            <a:fld id="{390EEA9B-DA61-4B9A-9ECD-1F9ED2533894}" type="datetimeFigureOut">
              <a:rPr lang="fr-FR" smtClean="0"/>
              <a:pPr/>
              <a:t>28/06/2010</a:t>
            </a:fld>
            <a:endParaRPr lang="fr-FR"/>
          </a:p>
        </p:txBody>
      </p:sp>
      <p:sp>
        <p:nvSpPr>
          <p:cNvPr id="6" name="Espace réservé du pied de page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fr-FR"/>
          </a:p>
        </p:txBody>
      </p:sp>
      <p:sp>
        <p:nvSpPr>
          <p:cNvPr id="7" name="Espace réservé du numéro de diapositive 6"/>
          <p:cNvSpPr>
            <a:spLocks noGrp="1"/>
          </p:cNvSpPr>
          <p:nvPr>
            <p:ph type="sldNum" sz="quarter" idx="12"/>
          </p:nvPr>
        </p:nvSpPr>
        <p:spPr/>
        <p:txBody>
          <a:bodyPr/>
          <a:lstStyle>
            <a:lvl1pPr>
              <a:defRPr>
                <a:solidFill>
                  <a:schemeClr val="tx1"/>
                </a:solidFill>
              </a:defRPr>
            </a:lvl1pPr>
            <a:extLst/>
          </a:lstStyle>
          <a:p>
            <a:fld id="{A388F8C6-622D-4667-B94E-62311FFB2770}" type="slidenum">
              <a:rPr lang="fr-FR" smtClean="0"/>
              <a:pPr/>
              <a:t>‹N°›</a:t>
            </a:fld>
            <a:endParaRPr lang="fr-FR"/>
          </a:p>
        </p:txBody>
      </p:sp>
      <p:sp>
        <p:nvSpPr>
          <p:cNvPr id="2" name="Titr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fr-FR" smtClean="0"/>
              <a:t>Cliquez pour modifier le style du titre</a:t>
            </a:r>
            <a:endParaRPr kumimoji="0" lang="en-US"/>
          </a:p>
        </p:txBody>
      </p:sp>
      <p:sp>
        <p:nvSpPr>
          <p:cNvPr id="8" name="Forme libre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orme libre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Triangle rect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Connecteur droit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extLs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1481329"/>
            <a:ext cx="8229600" cy="4386071"/>
          </a:xfrm>
        </p:spPr>
        <p:txBody>
          <a:bodyPr vert="eaVert"/>
          <a:lstStyle>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390EEA9B-DA61-4B9A-9ECD-1F9ED2533894}" type="datetimeFigureOut">
              <a:rPr lang="fr-FR" smtClean="0"/>
              <a:pPr/>
              <a:t>28/06/2010</a:t>
            </a:fld>
            <a:endParaRPr lang="fr-FR"/>
          </a:p>
        </p:txBody>
      </p:sp>
      <p:sp>
        <p:nvSpPr>
          <p:cNvPr id="5" name="Espace réservé du pied de page 4"/>
          <p:cNvSpPr>
            <a:spLocks noGrp="1"/>
          </p:cNvSpPr>
          <p:nvPr>
            <p:ph type="ftr" sz="quarter" idx="11"/>
          </p:nvPr>
        </p:nvSpPr>
        <p:spPr/>
        <p:txBody>
          <a:bodyPr/>
          <a:lstStyle>
            <a:extLst/>
          </a:lstStyle>
          <a:p>
            <a:endParaRPr lang="fr-FR"/>
          </a:p>
        </p:txBody>
      </p:sp>
      <p:sp>
        <p:nvSpPr>
          <p:cNvPr id="6" name="Espace réservé du numéro de diapositive 5"/>
          <p:cNvSpPr>
            <a:spLocks noGrp="1"/>
          </p:cNvSpPr>
          <p:nvPr>
            <p:ph type="sldNum" sz="quarter" idx="12"/>
          </p:nvPr>
        </p:nvSpPr>
        <p:spPr/>
        <p:txBody>
          <a:bodyPr/>
          <a:lstStyle>
            <a:extLst/>
          </a:lstStyle>
          <a:p>
            <a:fld id="{A388F8C6-622D-4667-B94E-62311FFB2770}"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844013" y="274640"/>
            <a:ext cx="1777470" cy="5592761"/>
          </a:xfrm>
        </p:spPr>
        <p:txBody>
          <a:bodyPr vert="eaVert"/>
          <a:lstStyle>
            <a:extLs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41"/>
            <a:ext cx="6324600" cy="5592760"/>
          </a:xfrm>
        </p:spPr>
        <p:txBody>
          <a:bodyPr vert="eaVert"/>
          <a:lstStyle>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390EEA9B-DA61-4B9A-9ECD-1F9ED2533894}" type="datetimeFigureOut">
              <a:rPr lang="fr-FR" smtClean="0"/>
              <a:pPr/>
              <a:t>28/06/2010</a:t>
            </a:fld>
            <a:endParaRPr lang="fr-FR"/>
          </a:p>
        </p:txBody>
      </p:sp>
      <p:sp>
        <p:nvSpPr>
          <p:cNvPr id="5" name="Espace réservé du pied de page 4"/>
          <p:cNvSpPr>
            <a:spLocks noGrp="1"/>
          </p:cNvSpPr>
          <p:nvPr>
            <p:ph type="ftr" sz="quarter" idx="11"/>
          </p:nvPr>
        </p:nvSpPr>
        <p:spPr/>
        <p:txBody>
          <a:bodyPr/>
          <a:lstStyle>
            <a:extLst/>
          </a:lstStyle>
          <a:p>
            <a:endParaRPr lang="fr-FR"/>
          </a:p>
        </p:txBody>
      </p:sp>
      <p:sp>
        <p:nvSpPr>
          <p:cNvPr id="6" name="Espace réservé du numéro de diapositive 5"/>
          <p:cNvSpPr>
            <a:spLocks noGrp="1"/>
          </p:cNvSpPr>
          <p:nvPr>
            <p:ph type="sldNum" sz="quarter" idx="12"/>
          </p:nvPr>
        </p:nvSpPr>
        <p:spPr/>
        <p:txBody>
          <a:bodyPr/>
          <a:lstStyle>
            <a:extLst/>
          </a:lstStyle>
          <a:p>
            <a:fld id="{A388F8C6-622D-4667-B94E-62311FFB2770}"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orme libre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orme libre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Triangle rect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Connecteur droit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Espace réservé du titre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fr-FR" smtClean="0"/>
              <a:t>Cliquez pour modifier le style du titre</a:t>
            </a:r>
            <a:endParaRPr kumimoji="0" lang="en-US"/>
          </a:p>
        </p:txBody>
      </p:sp>
      <p:sp>
        <p:nvSpPr>
          <p:cNvPr id="30" name="Espace réservé du texte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0" name="Espace réservé de la date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390EEA9B-DA61-4B9A-9ECD-1F9ED2533894}" type="datetimeFigureOut">
              <a:rPr lang="fr-FR" smtClean="0"/>
              <a:pPr/>
              <a:t>28/06/2010</a:t>
            </a:fld>
            <a:endParaRPr lang="fr-FR"/>
          </a:p>
        </p:txBody>
      </p:sp>
      <p:sp>
        <p:nvSpPr>
          <p:cNvPr id="22" name="Espace réservé du pied de page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fr-FR"/>
          </a:p>
        </p:txBody>
      </p:sp>
      <p:sp>
        <p:nvSpPr>
          <p:cNvPr id="18" name="Espace réservé du numéro de diapositive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A388F8C6-622D-4667-B94E-62311FFB2770}"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package" Target="../embeddings/Document_Microsoft_Office_Word1.docx"/></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Feuille_Microsoft_Office_Excel_97-20031.xls"/></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457200" y="0"/>
            <a:ext cx="8229600" cy="6215082"/>
          </a:xfrm>
        </p:spPr>
        <p:txBody>
          <a:bodyPr>
            <a:normAutofit fontScale="90000"/>
          </a:bodyPr>
          <a:lstStyle/>
          <a:p>
            <a:r>
              <a:rPr lang="fr-FR" sz="3600" dirty="0" smtClean="0"/>
              <a:t> </a:t>
            </a:r>
            <a:br>
              <a:rPr lang="fr-FR" sz="3600" dirty="0" smtClean="0"/>
            </a:br>
            <a:r>
              <a:rPr lang="fr-FR" sz="3600" dirty="0" smtClean="0"/>
              <a:t/>
            </a:r>
            <a:br>
              <a:rPr lang="fr-FR" sz="3600" dirty="0" smtClean="0"/>
            </a:br>
            <a:r>
              <a:rPr lang="fr-FR" sz="3600" dirty="0" smtClean="0"/>
              <a:t/>
            </a:r>
            <a:br>
              <a:rPr lang="fr-FR" sz="3600" dirty="0" smtClean="0"/>
            </a:br>
            <a:r>
              <a:rPr lang="fr-FR" sz="3600" dirty="0" smtClean="0"/>
              <a:t/>
            </a:r>
            <a:br>
              <a:rPr lang="fr-FR" sz="3600" dirty="0" smtClean="0"/>
            </a:br>
            <a:r>
              <a:rPr lang="fr-FR" sz="3600" dirty="0" smtClean="0"/>
              <a:t/>
            </a:r>
            <a:br>
              <a:rPr lang="fr-FR" sz="3600" dirty="0" smtClean="0"/>
            </a:br>
            <a:r>
              <a:rPr lang="fr-FR" sz="3600" dirty="0" smtClean="0"/>
              <a:t/>
            </a:r>
            <a:br>
              <a:rPr lang="fr-FR" sz="3600" dirty="0" smtClean="0"/>
            </a:br>
            <a:r>
              <a:rPr lang="fr-FR" sz="3600" dirty="0" smtClean="0"/>
              <a:t/>
            </a:r>
            <a:br>
              <a:rPr lang="fr-FR" sz="3600" dirty="0" smtClean="0"/>
            </a:br>
            <a:r>
              <a:rPr lang="fr-FR" sz="3600" dirty="0" smtClean="0"/>
              <a:t/>
            </a:r>
            <a:br>
              <a:rPr lang="fr-FR" sz="3600" dirty="0" smtClean="0"/>
            </a:br>
            <a:r>
              <a:rPr lang="fr-FR" sz="3600" dirty="0" smtClean="0"/>
              <a:t/>
            </a:r>
            <a:br>
              <a:rPr lang="fr-FR" sz="3600" dirty="0" smtClean="0"/>
            </a:br>
            <a:r>
              <a:rPr lang="fr-FR" sz="3600" dirty="0" smtClean="0"/>
              <a:t/>
            </a:r>
            <a:br>
              <a:rPr lang="fr-FR" sz="3600" dirty="0" smtClean="0"/>
            </a:br>
            <a:r>
              <a:rPr lang="fr-FR" sz="3600" dirty="0" smtClean="0"/>
              <a:t/>
            </a:r>
            <a:br>
              <a:rPr lang="fr-FR" sz="3600" dirty="0" smtClean="0"/>
            </a:br>
            <a:r>
              <a:rPr lang="fr-FR" sz="3600" dirty="0" smtClean="0"/>
              <a:t/>
            </a:r>
            <a:br>
              <a:rPr lang="fr-FR" sz="3600" dirty="0" smtClean="0"/>
            </a:br>
            <a:r>
              <a:rPr lang="fr-FR" sz="3600" dirty="0" smtClean="0"/>
              <a:t/>
            </a:r>
            <a:br>
              <a:rPr lang="fr-FR" sz="3600" dirty="0" smtClean="0"/>
            </a:br>
            <a:r>
              <a:rPr lang="fr-FR" sz="3600" dirty="0" smtClean="0"/>
              <a:t/>
            </a:r>
            <a:br>
              <a:rPr lang="fr-FR" sz="3600" dirty="0" smtClean="0"/>
            </a:br>
            <a:r>
              <a:rPr lang="fr-FR" sz="3600" dirty="0" smtClean="0"/>
              <a:t/>
            </a:r>
            <a:br>
              <a:rPr lang="fr-FR" sz="3600" dirty="0" smtClean="0"/>
            </a:br>
            <a:r>
              <a:rPr lang="fr-FR" dirty="0" smtClean="0"/>
              <a:t>EPP</a:t>
            </a:r>
            <a:br>
              <a:rPr lang="fr-FR" dirty="0" smtClean="0"/>
            </a:br>
            <a:r>
              <a:rPr lang="fr-FR" dirty="0" smtClean="0"/>
              <a:t>SECURISATION DU CIRCUIT DU MEDICAMENT </a:t>
            </a:r>
            <a:br>
              <a:rPr lang="fr-FR" dirty="0" smtClean="0"/>
            </a:br>
            <a:r>
              <a:rPr lang="fr-FR" b="1" dirty="0" smtClean="0"/>
              <a:t> </a:t>
            </a:r>
            <a:r>
              <a:rPr lang="fr-FR" dirty="0" smtClean="0"/>
              <a:t/>
            </a:r>
            <a:br>
              <a:rPr lang="fr-FR" dirty="0" smtClean="0"/>
            </a:br>
            <a:r>
              <a:rPr lang="fr-FR" dirty="0" smtClean="0"/>
              <a:t/>
            </a:r>
            <a:br>
              <a:rPr lang="fr-FR" dirty="0" smtClean="0"/>
            </a:br>
            <a:r>
              <a:rPr lang="fr-FR" sz="2000" dirty="0" smtClean="0"/>
              <a:t> </a:t>
            </a:r>
            <a:br>
              <a:rPr lang="fr-FR" sz="2000" dirty="0" smtClean="0"/>
            </a:br>
            <a:r>
              <a:rPr lang="fr-FR" sz="2000" dirty="0" smtClean="0"/>
              <a:t/>
            </a:r>
            <a:br>
              <a:rPr lang="fr-FR" sz="2000" dirty="0" smtClean="0"/>
            </a:br>
            <a:r>
              <a:rPr lang="fr-FR" sz="2000" dirty="0" smtClean="0"/>
              <a:t/>
            </a:r>
            <a:br>
              <a:rPr lang="fr-FR" sz="2000" dirty="0" smtClean="0"/>
            </a:br>
            <a:r>
              <a:rPr lang="fr-FR" sz="2400" dirty="0" smtClean="0"/>
              <a:t> </a:t>
            </a:r>
            <a:r>
              <a:rPr lang="fr-FR" dirty="0" smtClean="0"/>
              <a:t/>
            </a:r>
            <a:br>
              <a:rPr lang="fr-FR" dirty="0" smtClean="0"/>
            </a:br>
            <a:r>
              <a:rPr lang="fr-FR" dirty="0" smtClean="0"/>
              <a:t/>
            </a:r>
            <a:br>
              <a:rPr lang="fr-FR" dirty="0" smtClean="0"/>
            </a:br>
            <a:endParaRPr lang="fr-FR" dirty="0"/>
          </a:p>
        </p:txBody>
      </p:sp>
      <p:sp>
        <p:nvSpPr>
          <p:cNvPr id="3" name="Sous-titre 2"/>
          <p:cNvSpPr>
            <a:spLocks noGrp="1"/>
          </p:cNvSpPr>
          <p:nvPr>
            <p:ph type="subTitle" idx="1"/>
          </p:nvPr>
        </p:nvSpPr>
        <p:spPr>
          <a:xfrm>
            <a:off x="685800" y="2643182"/>
            <a:ext cx="7772400" cy="2168129"/>
          </a:xfrm>
        </p:spPr>
        <p:txBody>
          <a:bodyPr>
            <a:normAutofit/>
          </a:bodyPr>
          <a:lstStyle/>
          <a:p>
            <a:r>
              <a:rPr lang="fr-FR" b="1" dirty="0" smtClean="0"/>
              <a:t> </a:t>
            </a:r>
            <a:endParaRPr lang="fr-FR" dirty="0" smtClean="0"/>
          </a:p>
          <a:p>
            <a:r>
              <a:rPr lang="fr-FR" b="1" dirty="0" smtClean="0"/>
              <a:t> </a:t>
            </a:r>
            <a:endParaRPr lang="fr-FR" dirty="0" smtClean="0"/>
          </a:p>
        </p:txBody>
      </p:sp>
      <p:sp>
        <p:nvSpPr>
          <p:cNvPr id="5" name="ZoneTexte 4"/>
          <p:cNvSpPr txBox="1"/>
          <p:nvPr/>
        </p:nvSpPr>
        <p:spPr>
          <a:xfrm>
            <a:off x="1857356" y="3214686"/>
            <a:ext cx="5896166" cy="1477328"/>
          </a:xfrm>
          <a:prstGeom prst="rect">
            <a:avLst/>
          </a:prstGeom>
          <a:noFill/>
        </p:spPr>
        <p:txBody>
          <a:bodyPr wrap="none" rtlCol="0">
            <a:spAutoFit/>
          </a:bodyPr>
          <a:lstStyle/>
          <a:p>
            <a:r>
              <a:rPr lang="fr-FR" dirty="0" smtClean="0"/>
              <a:t>CHEF DE PROJET</a:t>
            </a:r>
            <a:br>
              <a:rPr lang="fr-FR" dirty="0" smtClean="0"/>
            </a:br>
            <a:r>
              <a:rPr lang="fr-FR" dirty="0" smtClean="0"/>
              <a:t>Dr Jean-Louis LONGUEFOSSE</a:t>
            </a:r>
            <a:br>
              <a:rPr lang="fr-FR" dirty="0" smtClean="0"/>
            </a:br>
            <a:r>
              <a:rPr lang="fr-FR" dirty="0" smtClean="0"/>
              <a:t/>
            </a:r>
            <a:br>
              <a:rPr lang="fr-FR" dirty="0" smtClean="0"/>
            </a:br>
            <a:r>
              <a:rPr lang="fr-FR" dirty="0" smtClean="0"/>
              <a:t>Pharmacien Chef du Pôle de la Logistique médicale</a:t>
            </a:r>
          </a:p>
          <a:p>
            <a:endParaRPr lang="fr-F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85720" y="1481328"/>
            <a:ext cx="8643998" cy="4525963"/>
          </a:xfrm>
        </p:spPr>
        <p:txBody>
          <a:bodyPr>
            <a:normAutofit fontScale="70000" lnSpcReduction="20000"/>
          </a:bodyPr>
          <a:lstStyle/>
          <a:p>
            <a:r>
              <a:rPr lang="fr-FR" dirty="0" smtClean="0"/>
              <a:t>Période  de l’audit : du 21 septembre au 2 octobre 2009</a:t>
            </a:r>
          </a:p>
          <a:p>
            <a:endParaRPr lang="fr-FR" dirty="0" smtClean="0"/>
          </a:p>
          <a:p>
            <a:r>
              <a:rPr lang="fr-FR" u="sng" dirty="0" smtClean="0"/>
              <a:t>Audit clinique ciblé</a:t>
            </a:r>
            <a:r>
              <a:rPr lang="fr-FR" dirty="0" smtClean="0"/>
              <a:t> (ACC) réalisé </a:t>
            </a:r>
            <a:r>
              <a:rPr lang="fr-FR" i="1" dirty="0" smtClean="0"/>
              <a:t>a </a:t>
            </a:r>
            <a:r>
              <a:rPr lang="fr-FR" dirty="0" smtClean="0"/>
              <a:t>posteriori en analysant les prescriptions en cours de patients hospitalisés depuis au moins 48 h (ordonnances de sortie exclues) ; la sélection des dossiers patients a été réalisée au hasard dans les services d’hospitalisation </a:t>
            </a:r>
          </a:p>
          <a:p>
            <a:pPr>
              <a:buNone/>
            </a:pPr>
            <a:r>
              <a:rPr lang="fr-FR" dirty="0" smtClean="0"/>
              <a:t>    (46 dossiers analysés).</a:t>
            </a:r>
          </a:p>
          <a:p>
            <a:endParaRPr lang="fr-FR" dirty="0" smtClean="0"/>
          </a:p>
          <a:p>
            <a:r>
              <a:rPr lang="fr-FR" dirty="0" smtClean="0"/>
              <a:t>Il s’étend aux 10 </a:t>
            </a:r>
            <a:r>
              <a:rPr lang="fr-FR" u="sng" dirty="0" smtClean="0"/>
              <a:t>unités d’hospitalisation </a:t>
            </a:r>
            <a:r>
              <a:rPr lang="fr-FR" dirty="0" smtClean="0"/>
              <a:t>du site de </a:t>
            </a:r>
            <a:r>
              <a:rPr lang="fr-FR" dirty="0" err="1" smtClean="0"/>
              <a:t>Colson</a:t>
            </a:r>
            <a:r>
              <a:rPr lang="fr-FR" dirty="0" smtClean="0"/>
              <a:t> : </a:t>
            </a:r>
            <a:r>
              <a:rPr lang="fr-FR" dirty="0" err="1" smtClean="0"/>
              <a:t>Gérontospychiatrie</a:t>
            </a:r>
            <a:r>
              <a:rPr lang="fr-FR" dirty="0" smtClean="0"/>
              <a:t>, UAO, Morel, Cabanis, Régis, Pinel, Charcot, Esquirol, Magnan, Pavlov. </a:t>
            </a:r>
          </a:p>
          <a:p>
            <a:endParaRPr lang="fr-FR" dirty="0" smtClean="0"/>
          </a:p>
          <a:p>
            <a:r>
              <a:rPr lang="fr-FR" dirty="0" smtClean="0"/>
              <a:t>Les</a:t>
            </a:r>
            <a:r>
              <a:rPr lang="fr-FR" b="1" dirty="0" smtClean="0"/>
              <a:t> </a:t>
            </a:r>
            <a:r>
              <a:rPr lang="fr-FR" u="sng" dirty="0" smtClean="0"/>
              <a:t>dossiers</a:t>
            </a:r>
            <a:r>
              <a:rPr lang="fr-FR" dirty="0" smtClean="0"/>
              <a:t> patients ont été audités par 5 équipes de 2 personnes en binôme à raison de 3 à 8 dossiers par service. Principe de base : Le professionnel de santé d’un service n’audite pas les dossiers de son ou ses service(s) d’affectation.</a:t>
            </a:r>
          </a:p>
          <a:p>
            <a:endParaRPr lang="fr-FR" dirty="0" smtClean="0"/>
          </a:p>
          <a:p>
            <a:endParaRPr lang="fr-FR" dirty="0" smtClean="0"/>
          </a:p>
          <a:p>
            <a:endParaRPr lang="fr-FR" dirty="0"/>
          </a:p>
        </p:txBody>
      </p:sp>
      <p:sp>
        <p:nvSpPr>
          <p:cNvPr id="3" name="Titre 2"/>
          <p:cNvSpPr>
            <a:spLocks noGrp="1"/>
          </p:cNvSpPr>
          <p:nvPr>
            <p:ph type="title"/>
          </p:nvPr>
        </p:nvSpPr>
        <p:spPr/>
        <p:txBody>
          <a:bodyPr/>
          <a:lstStyle/>
          <a:p>
            <a:pPr algn="ctr"/>
            <a:r>
              <a:rPr lang="fr-FR" dirty="0" smtClean="0"/>
              <a:t>Méthodologie</a:t>
            </a:r>
            <a:endParaRPr lang="fr-F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457200" y="1285860"/>
            <a:ext cx="8229600" cy="5000660"/>
          </a:xfrm>
        </p:spPr>
        <p:txBody>
          <a:bodyPr/>
          <a:lstStyle/>
          <a:p>
            <a:endParaRPr lang="fr-FR" dirty="0" smtClean="0"/>
          </a:p>
          <a:p>
            <a:endParaRPr lang="fr-FR" dirty="0"/>
          </a:p>
        </p:txBody>
      </p:sp>
      <p:sp>
        <p:nvSpPr>
          <p:cNvPr id="3" name="Titre 2"/>
          <p:cNvSpPr>
            <a:spLocks noGrp="1"/>
          </p:cNvSpPr>
          <p:nvPr>
            <p:ph type="title"/>
          </p:nvPr>
        </p:nvSpPr>
        <p:spPr/>
        <p:txBody>
          <a:bodyPr/>
          <a:lstStyle/>
          <a:p>
            <a:pPr algn="ctr"/>
            <a:r>
              <a:rPr lang="fr-FR" dirty="0" smtClean="0"/>
              <a:t>Acteurs</a:t>
            </a:r>
            <a:endParaRPr lang="fr-FR" dirty="0"/>
          </a:p>
        </p:txBody>
      </p:sp>
      <p:graphicFrame>
        <p:nvGraphicFramePr>
          <p:cNvPr id="1026" name="Object 2"/>
          <p:cNvGraphicFramePr>
            <a:graphicFrameLocks noChangeAspect="1"/>
          </p:cNvGraphicFramePr>
          <p:nvPr/>
        </p:nvGraphicFramePr>
        <p:xfrm>
          <a:off x="564228" y="1490663"/>
          <a:ext cx="8279831" cy="4724419"/>
        </p:xfrm>
        <a:graphic>
          <a:graphicData uri="http://schemas.openxmlformats.org/presentationml/2006/ole">
            <p:oleObj spid="_x0000_s1026" name="Document" r:id="rId4" imgW="6792055" imgH="3875451" progId="Word.Document.12">
              <p:embed/>
            </p:oleObj>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normAutofit/>
          </a:bodyPr>
          <a:lstStyle/>
          <a:p>
            <a:r>
              <a:rPr lang="fr-FR" sz="1800" dirty="0" smtClean="0"/>
              <a:t>65 items : prescription (33), dispensation (8) administration (10) armoire/chariot (13)</a:t>
            </a:r>
          </a:p>
          <a:p>
            <a:endParaRPr lang="fr-FR" sz="2000" dirty="0"/>
          </a:p>
        </p:txBody>
      </p:sp>
      <p:sp>
        <p:nvSpPr>
          <p:cNvPr id="3" name="Titre 2"/>
          <p:cNvSpPr>
            <a:spLocks noGrp="1"/>
          </p:cNvSpPr>
          <p:nvPr>
            <p:ph type="title"/>
          </p:nvPr>
        </p:nvSpPr>
        <p:spPr/>
        <p:txBody>
          <a:bodyPr>
            <a:normAutofit fontScale="90000"/>
          </a:bodyPr>
          <a:lstStyle/>
          <a:p>
            <a:pPr algn="ctr"/>
            <a:r>
              <a:rPr lang="fr-FR" dirty="0" smtClean="0"/>
              <a:t>Grille d’audit</a:t>
            </a:r>
            <a:br>
              <a:rPr lang="fr-FR" dirty="0" smtClean="0"/>
            </a:br>
            <a:endParaRPr lang="fr-FR" dirty="0"/>
          </a:p>
        </p:txBody>
      </p:sp>
      <p:graphicFrame>
        <p:nvGraphicFramePr>
          <p:cNvPr id="2050" name="Object 2"/>
          <p:cNvGraphicFramePr>
            <a:graphicFrameLocks noChangeAspect="1"/>
          </p:cNvGraphicFramePr>
          <p:nvPr/>
        </p:nvGraphicFramePr>
        <p:xfrm>
          <a:off x="644139" y="2043113"/>
          <a:ext cx="8389891" cy="3814779"/>
        </p:xfrm>
        <a:graphic>
          <a:graphicData uri="http://schemas.openxmlformats.org/presentationml/2006/ole">
            <p:oleObj spid="_x0000_s2050" name="Worksheet" r:id="rId4" imgW="10728884" imgH="4878222" progId="Excel.Sheet.8">
              <p:embed/>
            </p:oleObj>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pPr algn="ctr"/>
            <a:r>
              <a:rPr lang="fr-FR" dirty="0" smtClean="0"/>
              <a:t>Résultats</a:t>
            </a:r>
            <a:endParaRPr lang="fr-FR" dirty="0"/>
          </a:p>
        </p:txBody>
      </p:sp>
      <p:graphicFrame>
        <p:nvGraphicFramePr>
          <p:cNvPr id="4" name="Espace réservé du contenu 3"/>
          <p:cNvGraphicFramePr>
            <a:graphicFrameLocks noGrp="1"/>
          </p:cNvGraphicFramePr>
          <p:nvPr>
            <p:ph idx="1"/>
          </p:nvPr>
        </p:nvGraphicFramePr>
        <p:xfrm>
          <a:off x="428596" y="1285860"/>
          <a:ext cx="8229600" cy="4857784"/>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pPr algn="ctr"/>
            <a:r>
              <a:rPr lang="fr-FR" dirty="0" smtClean="0"/>
              <a:t>Prescription</a:t>
            </a:r>
            <a:endParaRPr lang="fr-FR" dirty="0"/>
          </a:p>
        </p:txBody>
      </p:sp>
      <p:graphicFrame>
        <p:nvGraphicFramePr>
          <p:cNvPr id="4" name="Espace réservé du contenu 3"/>
          <p:cNvGraphicFramePr>
            <a:graphicFrameLocks noGrp="1"/>
          </p:cNvGraphicFramePr>
          <p:nvPr>
            <p:ph idx="1"/>
          </p:nvPr>
        </p:nvGraphicFramePr>
        <p:xfrm>
          <a:off x="457200" y="1481138"/>
          <a:ext cx="8229600" cy="4525962"/>
        </p:xfrm>
        <a:graphic>
          <a:graphicData uri="http://schemas.openxmlformats.org/drawingml/2006/chart">
            <c:chart xmlns:c="http://schemas.openxmlformats.org/drawingml/2006/chart" xmlns:r="http://schemas.openxmlformats.org/officeDocument/2006/relationships" r:id="rId3"/>
          </a:graphicData>
        </a:graphic>
      </p:graphicFrame>
      <p:sp>
        <p:nvSpPr>
          <p:cNvPr id="5" name="ZoneTexte 4"/>
          <p:cNvSpPr txBox="1"/>
          <p:nvPr/>
        </p:nvSpPr>
        <p:spPr>
          <a:xfrm>
            <a:off x="1071538" y="1214423"/>
            <a:ext cx="6929486" cy="646331"/>
          </a:xfrm>
          <a:prstGeom prst="rect">
            <a:avLst/>
          </a:prstGeom>
          <a:noFill/>
        </p:spPr>
        <p:txBody>
          <a:bodyPr wrap="square" rtlCol="0">
            <a:spAutoFit/>
          </a:bodyPr>
          <a:lstStyle/>
          <a:p>
            <a:pPr algn="ctr"/>
            <a:r>
              <a:rPr lang="fr-FR" dirty="0" smtClean="0"/>
              <a:t>Formulation de la prescription -&gt; </a:t>
            </a:r>
            <a:r>
              <a:rPr lang="fr-FR" b="1" dirty="0" smtClean="0">
                <a:solidFill>
                  <a:srgbClr val="0070C0"/>
                </a:solidFill>
              </a:rPr>
              <a:t>Pharma</a:t>
            </a:r>
          </a:p>
          <a:p>
            <a:pPr algn="ctr"/>
            <a:endParaRPr lang="fr-F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normAutofit fontScale="70000" lnSpcReduction="20000"/>
          </a:bodyPr>
          <a:lstStyle/>
          <a:p>
            <a:r>
              <a:rPr lang="fr-FR" sz="2800" b="1" dirty="0" smtClean="0"/>
              <a:t>Prescripteurs</a:t>
            </a:r>
          </a:p>
          <a:p>
            <a:pPr>
              <a:buNone/>
            </a:pPr>
            <a:r>
              <a:rPr lang="fr-FR" sz="2800" dirty="0" smtClean="0"/>
              <a:t>	</a:t>
            </a:r>
            <a:r>
              <a:rPr lang="fr-FR" sz="2800" dirty="0" smtClean="0">
                <a:solidFill>
                  <a:schemeClr val="accent2"/>
                </a:solidFill>
              </a:rPr>
              <a:t>La liste des prescripteurs n'est pas régulièrement mise à jour et le registre des signatures des prescripteurs n'existe pas à la pharmacie </a:t>
            </a:r>
            <a:r>
              <a:rPr lang="fr-FR" sz="2800" b="1" dirty="0" smtClean="0">
                <a:solidFill>
                  <a:srgbClr val="0070C0"/>
                </a:solidFill>
              </a:rPr>
              <a:t>-&gt;</a:t>
            </a:r>
            <a:r>
              <a:rPr lang="fr-FR" sz="2800" dirty="0" smtClean="0"/>
              <a:t> </a:t>
            </a:r>
            <a:r>
              <a:rPr lang="fr-FR" sz="2800" b="1" dirty="0" smtClean="0">
                <a:solidFill>
                  <a:srgbClr val="0070C0"/>
                </a:solidFill>
              </a:rPr>
              <a:t>Disposer à la pharmacie d’une liste des prescripteurs et d’un registre des signatures</a:t>
            </a:r>
          </a:p>
          <a:p>
            <a:pPr>
              <a:buNone/>
            </a:pPr>
            <a:endParaRPr lang="fr-FR" sz="2800" dirty="0" smtClean="0">
              <a:solidFill>
                <a:srgbClr val="0070C0"/>
              </a:solidFill>
            </a:endParaRPr>
          </a:p>
          <a:p>
            <a:r>
              <a:rPr lang="fr-FR" sz="2800" b="1" dirty="0" smtClean="0"/>
              <a:t>Antibiotiques</a:t>
            </a:r>
            <a:r>
              <a:rPr lang="fr-FR" sz="2800" dirty="0" smtClean="0"/>
              <a:t> : </a:t>
            </a:r>
            <a:r>
              <a:rPr lang="fr-FR" sz="2800" dirty="0" smtClean="0">
                <a:solidFill>
                  <a:schemeClr val="accent2"/>
                </a:solidFill>
              </a:rPr>
              <a:t>13% des dossiers avec  2/3 prescrits sur la feuille de prescription prévue </a:t>
            </a:r>
            <a:r>
              <a:rPr lang="fr-FR" sz="2800" b="1" dirty="0" smtClean="0">
                <a:solidFill>
                  <a:srgbClr val="0070C0"/>
                </a:solidFill>
              </a:rPr>
              <a:t>-&gt;</a:t>
            </a:r>
            <a:r>
              <a:rPr lang="fr-FR" sz="2800" dirty="0" smtClean="0"/>
              <a:t> </a:t>
            </a:r>
            <a:r>
              <a:rPr lang="fr-FR" sz="2800" b="1" dirty="0" smtClean="0">
                <a:solidFill>
                  <a:srgbClr val="0070C0"/>
                </a:solidFill>
              </a:rPr>
              <a:t>Améliorer le support de prescription des antibiotiques (antibiogramme pour certains antibiotiques de réserve</a:t>
            </a:r>
            <a:r>
              <a:rPr lang="fr-FR" sz="2800" b="1" dirty="0" smtClean="0">
                <a:solidFill>
                  <a:srgbClr val="0070C0"/>
                </a:solidFill>
              </a:rPr>
              <a:t>)</a:t>
            </a:r>
            <a:endParaRPr lang="fr-FR" sz="2800" b="1" dirty="0" smtClean="0">
              <a:solidFill>
                <a:srgbClr val="0070C0"/>
              </a:solidFill>
            </a:endParaRPr>
          </a:p>
          <a:p>
            <a:pPr>
              <a:buNone/>
            </a:pPr>
            <a:endParaRPr lang="fr-FR" sz="2800" dirty="0" smtClean="0">
              <a:solidFill>
                <a:srgbClr val="0070C0"/>
              </a:solidFill>
            </a:endParaRPr>
          </a:p>
          <a:p>
            <a:r>
              <a:rPr lang="fr-FR" sz="2800" b="1" dirty="0" smtClean="0"/>
              <a:t>Médicaments personnel des patients</a:t>
            </a:r>
            <a:endParaRPr lang="fr-FR" sz="2800" dirty="0" smtClean="0"/>
          </a:p>
          <a:p>
            <a:pPr>
              <a:buNone/>
            </a:pPr>
            <a:r>
              <a:rPr lang="fr-FR" sz="2800" dirty="0" smtClean="0"/>
              <a:t>	</a:t>
            </a:r>
            <a:r>
              <a:rPr lang="fr-FR" sz="2800" dirty="0" smtClean="0">
                <a:solidFill>
                  <a:schemeClr val="accent2"/>
                </a:solidFill>
              </a:rPr>
              <a:t>Aucune procédure écrite, pratiques hétérogènes </a:t>
            </a:r>
            <a:r>
              <a:rPr lang="fr-FR" sz="2800" b="1" dirty="0" smtClean="0">
                <a:solidFill>
                  <a:srgbClr val="0070C0"/>
                </a:solidFill>
              </a:rPr>
              <a:t>-&gt;</a:t>
            </a:r>
            <a:r>
              <a:rPr lang="fr-FR" sz="2800" dirty="0" smtClean="0"/>
              <a:t> </a:t>
            </a:r>
            <a:r>
              <a:rPr lang="fr-FR" sz="2800" b="1" dirty="0" smtClean="0">
                <a:solidFill>
                  <a:srgbClr val="0070C0"/>
                </a:solidFill>
              </a:rPr>
              <a:t>Rédiger une procédure  qui relèvera de la responsabilité des cadres</a:t>
            </a:r>
          </a:p>
          <a:p>
            <a:endParaRPr lang="fr-FR" dirty="0"/>
          </a:p>
        </p:txBody>
      </p:sp>
      <p:sp>
        <p:nvSpPr>
          <p:cNvPr id="3" name="Titre 2"/>
          <p:cNvSpPr>
            <a:spLocks noGrp="1"/>
          </p:cNvSpPr>
          <p:nvPr>
            <p:ph type="title"/>
          </p:nvPr>
        </p:nvSpPr>
        <p:spPr/>
        <p:txBody>
          <a:bodyPr/>
          <a:lstStyle/>
          <a:p>
            <a:pPr algn="ctr"/>
            <a:r>
              <a:rPr lang="fr-FR" dirty="0" smtClean="0"/>
              <a:t>Prescription</a:t>
            </a:r>
            <a:endParaRPr lang="fr-F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Grp="1" noChangeAspect="1" noChangeArrowheads="1"/>
          </p:cNvPicPr>
          <p:nvPr>
            <p:ph idx="1"/>
          </p:nvPr>
        </p:nvPicPr>
        <p:blipFill>
          <a:blip r:embed="rId2" cstate="print"/>
          <a:srcRect l="25817" t="14400" r="27090" b="4459"/>
          <a:stretch>
            <a:fillRect/>
          </a:stretch>
        </p:blipFill>
        <p:spPr bwMode="auto">
          <a:xfrm>
            <a:off x="179512" y="415741"/>
            <a:ext cx="4536504" cy="6253019"/>
          </a:xfrm>
          <a:prstGeom prst="rect">
            <a:avLst/>
          </a:prstGeom>
          <a:noFill/>
          <a:ln w="9525">
            <a:noFill/>
            <a:miter lim="800000"/>
            <a:headEnd/>
            <a:tailEnd/>
          </a:ln>
        </p:spPr>
      </p:pic>
      <p:pic>
        <p:nvPicPr>
          <p:cNvPr id="30723" name="Picture 3"/>
          <p:cNvPicPr>
            <a:picLocks noChangeAspect="1" noChangeArrowheads="1"/>
          </p:cNvPicPr>
          <p:nvPr/>
        </p:nvPicPr>
        <p:blipFill>
          <a:blip r:embed="rId3" cstate="print"/>
          <a:srcRect l="25603" t="16482" r="27795" b="5100"/>
          <a:stretch>
            <a:fillRect/>
          </a:stretch>
        </p:blipFill>
        <p:spPr bwMode="auto">
          <a:xfrm>
            <a:off x="4704193" y="404664"/>
            <a:ext cx="4439808" cy="5976664"/>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2" cstate="print"/>
          <a:srcRect l="1600" t="17351" r="59996" b="7331"/>
          <a:stretch>
            <a:fillRect/>
          </a:stretch>
        </p:blipFill>
        <p:spPr bwMode="auto">
          <a:xfrm>
            <a:off x="105175" y="75662"/>
            <a:ext cx="4322809" cy="6782338"/>
          </a:xfrm>
          <a:prstGeom prst="rect">
            <a:avLst/>
          </a:prstGeom>
          <a:noFill/>
          <a:ln w="9525">
            <a:noFill/>
            <a:miter lim="800000"/>
            <a:headEnd/>
            <a:tailEnd/>
          </a:ln>
        </p:spPr>
      </p:pic>
      <p:pic>
        <p:nvPicPr>
          <p:cNvPr id="26627" name="Picture 3"/>
          <p:cNvPicPr>
            <a:picLocks noChangeAspect="1" noChangeArrowheads="1"/>
          </p:cNvPicPr>
          <p:nvPr/>
        </p:nvPicPr>
        <p:blipFill>
          <a:blip r:embed="rId3" cstate="print"/>
          <a:srcRect l="26003" t="17502" r="27992" b="4989"/>
          <a:stretch>
            <a:fillRect/>
          </a:stretch>
        </p:blipFill>
        <p:spPr bwMode="auto">
          <a:xfrm>
            <a:off x="4446567" y="260648"/>
            <a:ext cx="4647555" cy="6264096"/>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457200" y="1481328"/>
            <a:ext cx="8229600" cy="5162382"/>
          </a:xfrm>
        </p:spPr>
        <p:txBody>
          <a:bodyPr>
            <a:normAutofit fontScale="62500" lnSpcReduction="20000"/>
          </a:bodyPr>
          <a:lstStyle/>
          <a:p>
            <a:r>
              <a:rPr lang="fr-FR" sz="2800" b="1" dirty="0" smtClean="0"/>
              <a:t>Dossier patient</a:t>
            </a:r>
          </a:p>
          <a:p>
            <a:pPr>
              <a:buNone/>
            </a:pPr>
            <a:r>
              <a:rPr lang="fr-FR" sz="2800" dirty="0" smtClean="0">
                <a:solidFill>
                  <a:schemeClr val="accent2"/>
                </a:solidFill>
              </a:rPr>
              <a:t>    78% des prescriptions sont présentes dans le dossier patient</a:t>
            </a:r>
          </a:p>
          <a:p>
            <a:pPr>
              <a:buNone/>
            </a:pPr>
            <a:r>
              <a:rPr lang="fr-FR" sz="2800" dirty="0" smtClean="0">
                <a:solidFill>
                  <a:schemeClr val="accent2"/>
                </a:solidFill>
              </a:rPr>
              <a:t>    65% des dossiers patients contiennent l’historique des prescriptions </a:t>
            </a:r>
            <a:endParaRPr lang="fr-FR" sz="2800" b="1" dirty="0" smtClean="0">
              <a:solidFill>
                <a:schemeClr val="accent2"/>
              </a:solidFill>
            </a:endParaRPr>
          </a:p>
          <a:p>
            <a:pPr>
              <a:buNone/>
            </a:pPr>
            <a:r>
              <a:rPr lang="fr-FR" sz="2800" dirty="0" smtClean="0"/>
              <a:t>    </a:t>
            </a:r>
            <a:r>
              <a:rPr lang="fr-FR" sz="2800" b="1" dirty="0" smtClean="0">
                <a:solidFill>
                  <a:srgbClr val="0070C0"/>
                </a:solidFill>
              </a:rPr>
              <a:t>-&gt;</a:t>
            </a:r>
            <a:r>
              <a:rPr lang="fr-FR" sz="2800" b="1" dirty="0" smtClean="0"/>
              <a:t> </a:t>
            </a:r>
            <a:r>
              <a:rPr lang="fr-FR" sz="2800" b="1" dirty="0" smtClean="0">
                <a:solidFill>
                  <a:srgbClr val="0070C0"/>
                </a:solidFill>
              </a:rPr>
              <a:t>Pharma interfacée à Cimaise (DPI)</a:t>
            </a:r>
          </a:p>
          <a:p>
            <a:endParaRPr lang="fr-FR" sz="2800" b="1" dirty="0" smtClean="0">
              <a:solidFill>
                <a:srgbClr val="0070C0"/>
              </a:solidFill>
            </a:endParaRPr>
          </a:p>
          <a:p>
            <a:r>
              <a:rPr lang="fr-FR" sz="2800" b="1" dirty="0" smtClean="0"/>
              <a:t>Aides à la prescription</a:t>
            </a:r>
          </a:p>
          <a:p>
            <a:pPr>
              <a:buNone/>
            </a:pPr>
            <a:r>
              <a:rPr lang="fr-FR" sz="2800" dirty="0" smtClean="0">
                <a:solidFill>
                  <a:schemeClr val="accent2"/>
                </a:solidFill>
              </a:rPr>
              <a:t>   Tous les services disposent d’une aide à la prescription incomplète :  Vidal (100%), Livret (70%), </a:t>
            </a:r>
            <a:r>
              <a:rPr lang="fr-FR" sz="2800" dirty="0" err="1" smtClean="0">
                <a:solidFill>
                  <a:schemeClr val="accent2"/>
                </a:solidFill>
              </a:rPr>
              <a:t>Doroz</a:t>
            </a:r>
            <a:r>
              <a:rPr lang="fr-FR" sz="2800" dirty="0" smtClean="0">
                <a:solidFill>
                  <a:schemeClr val="accent2"/>
                </a:solidFill>
              </a:rPr>
              <a:t> (24%), pas de base de données informatisée</a:t>
            </a:r>
          </a:p>
          <a:p>
            <a:pPr>
              <a:buNone/>
            </a:pPr>
            <a:r>
              <a:rPr lang="fr-FR" sz="2800" b="1" dirty="0" smtClean="0"/>
              <a:t>	</a:t>
            </a:r>
            <a:r>
              <a:rPr lang="fr-FR" sz="2800" b="1" dirty="0" smtClean="0">
                <a:solidFill>
                  <a:srgbClr val="0070C0"/>
                </a:solidFill>
              </a:rPr>
              <a:t>-&gt;</a:t>
            </a:r>
            <a:r>
              <a:rPr lang="fr-FR" sz="2800" b="1" dirty="0" smtClean="0"/>
              <a:t> </a:t>
            </a:r>
            <a:r>
              <a:rPr lang="fr-FR" sz="2800" b="1" dirty="0" smtClean="0">
                <a:solidFill>
                  <a:srgbClr val="0070C0"/>
                </a:solidFill>
              </a:rPr>
              <a:t>Mettre à disposition de tous les prescripteurs  le Vidal en ligne (</a:t>
            </a:r>
            <a:r>
              <a:rPr lang="fr-FR" sz="2800" b="1" dirty="0" err="1" smtClean="0">
                <a:solidFill>
                  <a:srgbClr val="0070C0"/>
                </a:solidFill>
              </a:rPr>
              <a:t>Hoptimal</a:t>
            </a:r>
            <a:r>
              <a:rPr lang="fr-FR" sz="2800" b="1" dirty="0" smtClean="0">
                <a:solidFill>
                  <a:srgbClr val="0070C0"/>
                </a:solidFill>
              </a:rPr>
              <a:t>), le livret à travers le système d’information</a:t>
            </a:r>
          </a:p>
          <a:p>
            <a:pPr>
              <a:buNone/>
            </a:pPr>
            <a:r>
              <a:rPr lang="fr-FR" sz="2800" b="1" dirty="0" smtClean="0">
                <a:solidFill>
                  <a:srgbClr val="0070C0"/>
                </a:solidFill>
              </a:rPr>
              <a:t>	-&gt; Installer la base </a:t>
            </a:r>
            <a:r>
              <a:rPr lang="fr-FR" sz="2800" b="1" dirty="0" err="1" smtClean="0">
                <a:solidFill>
                  <a:srgbClr val="0070C0"/>
                </a:solidFill>
              </a:rPr>
              <a:t>Thésorimed</a:t>
            </a:r>
            <a:r>
              <a:rPr lang="fr-FR" sz="2800" b="1" dirty="0" smtClean="0">
                <a:solidFill>
                  <a:srgbClr val="0070C0"/>
                </a:solidFill>
              </a:rPr>
              <a:t> interfacée à Pharma</a:t>
            </a:r>
          </a:p>
          <a:p>
            <a:pPr>
              <a:buNone/>
            </a:pPr>
            <a:endParaRPr lang="fr-FR" sz="2800" b="1" dirty="0" smtClean="0">
              <a:solidFill>
                <a:srgbClr val="0070C0"/>
              </a:solidFill>
            </a:endParaRPr>
          </a:p>
          <a:p>
            <a:r>
              <a:rPr lang="fr-FR" sz="2800" b="1" dirty="0" smtClean="0"/>
              <a:t>Supports de prescription</a:t>
            </a:r>
          </a:p>
          <a:p>
            <a:pPr>
              <a:buNone/>
            </a:pPr>
            <a:r>
              <a:rPr lang="fr-FR" sz="2800" dirty="0" smtClean="0"/>
              <a:t>	</a:t>
            </a:r>
            <a:r>
              <a:rPr lang="fr-FR" sz="2800" dirty="0" smtClean="0">
                <a:solidFill>
                  <a:schemeClr val="accent2"/>
                </a:solidFill>
              </a:rPr>
              <a:t>85% des prescriptions sont manuscrites alors que les 3/4 des services sont dotés de PAD. </a:t>
            </a:r>
          </a:p>
          <a:p>
            <a:pPr>
              <a:buNone/>
            </a:pPr>
            <a:r>
              <a:rPr lang="fr-FR" sz="2800" b="1" dirty="0" smtClean="0"/>
              <a:t>	</a:t>
            </a:r>
            <a:r>
              <a:rPr lang="fr-FR" sz="2800" b="1" dirty="0" smtClean="0">
                <a:solidFill>
                  <a:srgbClr val="0070C0"/>
                </a:solidFill>
              </a:rPr>
              <a:t>-&gt;</a:t>
            </a:r>
            <a:r>
              <a:rPr lang="fr-FR" sz="2800" b="1" dirty="0" smtClean="0"/>
              <a:t> </a:t>
            </a:r>
            <a:r>
              <a:rPr lang="fr-FR" sz="2800" b="1" dirty="0" smtClean="0">
                <a:solidFill>
                  <a:srgbClr val="0070C0"/>
                </a:solidFill>
              </a:rPr>
              <a:t>Support unique de prescription y compris dans les</a:t>
            </a:r>
          </a:p>
          <a:p>
            <a:pPr>
              <a:buNone/>
            </a:pPr>
            <a:r>
              <a:rPr lang="fr-FR" sz="2800" b="1" dirty="0" smtClean="0">
                <a:solidFill>
                  <a:srgbClr val="0070C0"/>
                </a:solidFill>
              </a:rPr>
              <a:t>         services informatisés</a:t>
            </a:r>
            <a:endParaRPr lang="fr-FR" sz="2800" b="1" dirty="0" smtClean="0"/>
          </a:p>
          <a:p>
            <a:endParaRPr lang="fr-FR" dirty="0"/>
          </a:p>
        </p:txBody>
      </p:sp>
      <p:sp>
        <p:nvSpPr>
          <p:cNvPr id="3" name="Titre 2"/>
          <p:cNvSpPr>
            <a:spLocks noGrp="1"/>
          </p:cNvSpPr>
          <p:nvPr>
            <p:ph type="title"/>
          </p:nvPr>
        </p:nvSpPr>
        <p:spPr/>
        <p:txBody>
          <a:bodyPr/>
          <a:lstStyle/>
          <a:p>
            <a:pPr algn="ctr"/>
            <a:r>
              <a:rPr lang="fr-FR" dirty="0" smtClean="0"/>
              <a:t>Prescription</a:t>
            </a:r>
            <a:endParaRPr lang="fr-FR"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cstate="print"/>
          <a:srcRect l="1654" t="17502" r="19991" b="6022"/>
          <a:stretch>
            <a:fillRect/>
          </a:stretch>
        </p:blipFill>
        <p:spPr bwMode="auto">
          <a:xfrm>
            <a:off x="251520" y="69542"/>
            <a:ext cx="8760209" cy="6840000"/>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endParaRPr lang="fr-FR"/>
          </a:p>
        </p:txBody>
      </p:sp>
      <p:pic>
        <p:nvPicPr>
          <p:cNvPr id="28674" name="Picture 2"/>
          <p:cNvPicPr>
            <a:picLocks noGrp="1" noChangeAspect="1" noChangeArrowheads="1"/>
          </p:cNvPicPr>
          <p:nvPr>
            <p:ph idx="1"/>
          </p:nvPr>
        </p:nvPicPr>
        <p:blipFill>
          <a:blip r:embed="rId2" cstate="print"/>
          <a:srcRect l="1634" t="19408" r="19453" b="10002"/>
          <a:stretch>
            <a:fillRect/>
          </a:stretch>
        </p:blipFill>
        <p:spPr bwMode="auto">
          <a:xfrm>
            <a:off x="251520" y="260648"/>
            <a:ext cx="8640000" cy="6182918"/>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457200" y="1357298"/>
            <a:ext cx="8229600" cy="5000660"/>
          </a:xfrm>
        </p:spPr>
        <p:txBody>
          <a:bodyPr>
            <a:normAutofit fontScale="62500" lnSpcReduction="20000"/>
          </a:bodyPr>
          <a:lstStyle/>
          <a:p>
            <a:pPr>
              <a:buNone/>
            </a:pPr>
            <a:r>
              <a:rPr lang="fr-FR" sz="2800" b="1" dirty="0" smtClean="0"/>
              <a:t>	Retranscription</a:t>
            </a:r>
          </a:p>
          <a:p>
            <a:pPr>
              <a:buNone/>
            </a:pPr>
            <a:r>
              <a:rPr lang="fr-FR" sz="2800" dirty="0" smtClean="0"/>
              <a:t>	</a:t>
            </a:r>
            <a:r>
              <a:rPr lang="fr-FR" sz="2800" dirty="0" smtClean="0">
                <a:solidFill>
                  <a:schemeClr val="accent2"/>
                </a:solidFill>
              </a:rPr>
              <a:t>3 prescriptions sur 4 sont retranscrites : 13% sur support papier, 61% sur PAD</a:t>
            </a:r>
            <a:r>
              <a:rPr lang="fr-FR" sz="2800" b="1" dirty="0" smtClean="0">
                <a:solidFill>
                  <a:schemeClr val="accent2"/>
                </a:solidFill>
              </a:rPr>
              <a:t> </a:t>
            </a:r>
            <a:r>
              <a:rPr lang="fr-FR" sz="2800" b="1" dirty="0" smtClean="0">
                <a:solidFill>
                  <a:srgbClr val="0070C0"/>
                </a:solidFill>
              </a:rPr>
              <a:t>-&gt;</a:t>
            </a:r>
            <a:r>
              <a:rPr lang="fr-FR" sz="2800" b="1" dirty="0" smtClean="0"/>
              <a:t> </a:t>
            </a:r>
            <a:r>
              <a:rPr lang="fr-FR" sz="2800" b="1" dirty="0" smtClean="0">
                <a:solidFill>
                  <a:srgbClr val="0070C0"/>
                </a:solidFill>
              </a:rPr>
              <a:t>Mettre en place un support unique de prescription</a:t>
            </a:r>
          </a:p>
          <a:p>
            <a:pPr lvl="0">
              <a:buNone/>
            </a:pPr>
            <a:r>
              <a:rPr lang="fr-FR" sz="2800" b="1" dirty="0" smtClean="0">
                <a:solidFill>
                  <a:srgbClr val="0070C0"/>
                </a:solidFill>
              </a:rPr>
              <a:t>    -&gt;Sensibiliser les prescripteurs à prescrire systématiquement  sur PAD + Pharma </a:t>
            </a:r>
          </a:p>
          <a:p>
            <a:pPr lvl="0">
              <a:buNone/>
            </a:pPr>
            <a:endParaRPr lang="fr-FR" sz="2800" b="1" dirty="0" smtClean="0">
              <a:solidFill>
                <a:srgbClr val="0070C0"/>
              </a:solidFill>
            </a:endParaRPr>
          </a:p>
          <a:p>
            <a:r>
              <a:rPr lang="fr-FR" sz="2800" b="1" dirty="0" smtClean="0"/>
              <a:t>Stupéfiants</a:t>
            </a:r>
          </a:p>
          <a:p>
            <a:pPr>
              <a:buNone/>
            </a:pPr>
            <a:r>
              <a:rPr lang="fr-FR" sz="2800" dirty="0" smtClean="0">
                <a:solidFill>
                  <a:schemeClr val="accent2"/>
                </a:solidFill>
              </a:rPr>
              <a:t>   1 seule prescription de stupéfiant sur ordonnance sécurisée mais mal formulée </a:t>
            </a:r>
            <a:r>
              <a:rPr lang="fr-FR" sz="2800" b="1" dirty="0" smtClean="0">
                <a:solidFill>
                  <a:srgbClr val="0070C0"/>
                </a:solidFill>
              </a:rPr>
              <a:t>-&gt;</a:t>
            </a:r>
            <a:r>
              <a:rPr lang="fr-FR" sz="2800" b="1" dirty="0" smtClean="0"/>
              <a:t> </a:t>
            </a:r>
            <a:r>
              <a:rPr lang="fr-FR" sz="2800" b="1" dirty="0" smtClean="0">
                <a:solidFill>
                  <a:srgbClr val="0070C0"/>
                </a:solidFill>
              </a:rPr>
              <a:t>Doter tous les prescripteurs d’ordonnances sécurisées</a:t>
            </a:r>
          </a:p>
          <a:p>
            <a:endParaRPr lang="fr-FR" sz="2800" b="1" dirty="0" smtClean="0">
              <a:solidFill>
                <a:srgbClr val="0070C0"/>
              </a:solidFill>
            </a:endParaRPr>
          </a:p>
          <a:p>
            <a:r>
              <a:rPr lang="fr-FR" sz="2800" b="1" dirty="0" smtClean="0"/>
              <a:t>Lisibilité</a:t>
            </a:r>
          </a:p>
          <a:p>
            <a:pPr>
              <a:buNone/>
            </a:pPr>
            <a:r>
              <a:rPr lang="fr-FR" sz="2800" dirty="0" smtClean="0">
                <a:solidFill>
                  <a:schemeClr val="accent2"/>
                </a:solidFill>
              </a:rPr>
              <a:t>    La moitié des prescriptions manuscrites est illisible </a:t>
            </a:r>
            <a:r>
              <a:rPr lang="fr-FR" sz="2800" b="1" dirty="0" smtClean="0">
                <a:solidFill>
                  <a:schemeClr val="accent2"/>
                </a:solidFill>
              </a:rPr>
              <a:t>-&gt; Pharma</a:t>
            </a:r>
          </a:p>
          <a:p>
            <a:pPr>
              <a:buNone/>
            </a:pPr>
            <a:r>
              <a:rPr lang="fr-FR" sz="2800" dirty="0" smtClean="0">
                <a:solidFill>
                  <a:schemeClr val="accent2"/>
                </a:solidFill>
              </a:rPr>
              <a:t>	Aucune abréviation utilisée dans les prescriptions</a:t>
            </a:r>
          </a:p>
          <a:p>
            <a:pPr>
              <a:buNone/>
            </a:pPr>
            <a:r>
              <a:rPr lang="fr-FR" sz="2800" dirty="0" smtClean="0">
                <a:solidFill>
                  <a:schemeClr val="accent2"/>
                </a:solidFill>
              </a:rPr>
              <a:t>    Le nombre de médicaments prescrits n’apparait pas (7,3 en moyenne dont 1,7 si besoin </a:t>
            </a:r>
            <a:r>
              <a:rPr lang="fr-FR" sz="2800" b="1" dirty="0" smtClean="0">
                <a:solidFill>
                  <a:srgbClr val="0070C0"/>
                </a:solidFill>
              </a:rPr>
              <a:t>-&gt;</a:t>
            </a:r>
            <a:r>
              <a:rPr lang="fr-FR" sz="2800" b="1" dirty="0" smtClean="0"/>
              <a:t> </a:t>
            </a:r>
            <a:r>
              <a:rPr lang="fr-FR" sz="2800" b="1" dirty="0" smtClean="0">
                <a:solidFill>
                  <a:srgbClr val="0070C0"/>
                </a:solidFill>
              </a:rPr>
              <a:t>Rédiger des protocoles thérapeutiques en COMEDIMS pour harmoniser les pratiques de prescription + Pharma</a:t>
            </a:r>
            <a:endParaRPr lang="fr-FR" sz="2800" b="1" dirty="0" smtClean="0"/>
          </a:p>
          <a:p>
            <a:pPr>
              <a:buNone/>
            </a:pPr>
            <a:endParaRPr lang="fr-FR" sz="2800" b="1" dirty="0" smtClean="0"/>
          </a:p>
          <a:p>
            <a:endParaRPr lang="fr-FR" sz="2800" b="1" dirty="0" smtClean="0">
              <a:solidFill>
                <a:srgbClr val="0070C0"/>
              </a:solidFill>
              <a:effectLst>
                <a:outerShdw blurRad="38100" dist="38100" dir="2700000" algn="tl">
                  <a:srgbClr val="000000">
                    <a:alpha val="43137"/>
                  </a:srgbClr>
                </a:outerShdw>
              </a:effectLst>
            </a:endParaRPr>
          </a:p>
          <a:p>
            <a:endParaRPr lang="fr-FR" dirty="0"/>
          </a:p>
        </p:txBody>
      </p:sp>
      <p:sp>
        <p:nvSpPr>
          <p:cNvPr id="3" name="Titre 2"/>
          <p:cNvSpPr>
            <a:spLocks noGrp="1"/>
          </p:cNvSpPr>
          <p:nvPr>
            <p:ph type="title"/>
          </p:nvPr>
        </p:nvSpPr>
        <p:spPr/>
        <p:txBody>
          <a:bodyPr/>
          <a:lstStyle/>
          <a:p>
            <a:pPr algn="ctr"/>
            <a:r>
              <a:rPr lang="fr-FR" dirty="0" smtClean="0"/>
              <a:t>Prescription</a:t>
            </a:r>
            <a:endParaRPr lang="fr-FR"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normAutofit fontScale="70000" lnSpcReduction="20000"/>
          </a:bodyPr>
          <a:lstStyle/>
          <a:p>
            <a:r>
              <a:rPr lang="fr-FR" sz="2800" b="1" dirty="0" smtClean="0"/>
              <a:t>Transmission</a:t>
            </a:r>
          </a:p>
          <a:p>
            <a:pPr>
              <a:buNone/>
            </a:pPr>
            <a:r>
              <a:rPr lang="fr-FR" sz="2800" dirty="0" smtClean="0">
                <a:solidFill>
                  <a:srgbClr val="FF0000"/>
                </a:solidFill>
              </a:rPr>
              <a:t>   3/4 des prescriptions sont transmises à la pharmacie soit sur disquettes PAD (76%) soit sur supports écrits (24%)</a:t>
            </a:r>
          </a:p>
          <a:p>
            <a:pPr>
              <a:buNone/>
            </a:pPr>
            <a:r>
              <a:rPr lang="fr-FR" sz="2800" dirty="0" smtClean="0">
                <a:solidFill>
                  <a:srgbClr val="FF0000"/>
                </a:solidFill>
              </a:rPr>
              <a:t>   Les 3/4 des demandes de médicaments sont transmises dans le container de transport des médicaments </a:t>
            </a:r>
            <a:r>
              <a:rPr lang="fr-FR" sz="2800" dirty="0" smtClean="0">
                <a:solidFill>
                  <a:srgbClr val="0070C0"/>
                </a:solidFill>
              </a:rPr>
              <a:t>-&gt;</a:t>
            </a:r>
            <a:r>
              <a:rPr lang="fr-FR" sz="2800" dirty="0" smtClean="0"/>
              <a:t> </a:t>
            </a:r>
            <a:r>
              <a:rPr lang="fr-FR" sz="2800" b="1" dirty="0" smtClean="0">
                <a:solidFill>
                  <a:srgbClr val="0070C0"/>
                </a:solidFill>
              </a:rPr>
              <a:t>Pharma</a:t>
            </a:r>
          </a:p>
          <a:p>
            <a:pPr>
              <a:buNone/>
            </a:pPr>
            <a:endParaRPr lang="fr-FR" sz="2800" b="1" dirty="0" smtClean="0">
              <a:solidFill>
                <a:srgbClr val="0070C0"/>
              </a:solidFill>
            </a:endParaRPr>
          </a:p>
          <a:p>
            <a:r>
              <a:rPr lang="fr-FR" sz="2800" b="1" dirty="0" smtClean="0"/>
              <a:t>Analyse des prescriptions</a:t>
            </a:r>
          </a:p>
          <a:p>
            <a:pPr>
              <a:buNone/>
            </a:pPr>
            <a:r>
              <a:rPr lang="fr-FR" sz="2800" dirty="0" smtClean="0">
                <a:solidFill>
                  <a:schemeClr val="accent2"/>
                </a:solidFill>
              </a:rPr>
              <a:t>   </a:t>
            </a:r>
            <a:r>
              <a:rPr lang="fr-FR" sz="2800" dirty="0" smtClean="0">
                <a:solidFill>
                  <a:srgbClr val="FF0000"/>
                </a:solidFill>
              </a:rPr>
              <a:t>3/4 des presc</a:t>
            </a:r>
            <a:r>
              <a:rPr lang="fr-FR" sz="2800" dirty="0" smtClean="0">
                <a:solidFill>
                  <a:schemeClr val="accent2"/>
                </a:solidFill>
              </a:rPr>
              <a:t>ripti</a:t>
            </a:r>
            <a:r>
              <a:rPr lang="fr-FR" sz="2800" dirty="0" smtClean="0">
                <a:solidFill>
                  <a:srgbClr val="FF0000"/>
                </a:solidFill>
              </a:rPr>
              <a:t>ons font l'objet d'une analyse réglementaire par les préparateurs mais celle-ci est incomplète </a:t>
            </a:r>
            <a:r>
              <a:rPr lang="fr-FR" sz="2800" b="1" dirty="0" smtClean="0">
                <a:solidFill>
                  <a:srgbClr val="0070C0"/>
                </a:solidFill>
              </a:rPr>
              <a:t>-&gt;</a:t>
            </a:r>
            <a:r>
              <a:rPr lang="fr-FR" sz="2800" b="1" dirty="0" smtClean="0"/>
              <a:t> </a:t>
            </a:r>
            <a:r>
              <a:rPr lang="fr-FR" sz="2800" b="1" dirty="0" smtClean="0">
                <a:solidFill>
                  <a:srgbClr val="0070C0"/>
                </a:solidFill>
              </a:rPr>
              <a:t>Support unique de prescription + Pharma</a:t>
            </a:r>
            <a:endParaRPr lang="fr-FR" sz="2800" b="1" dirty="0" smtClean="0"/>
          </a:p>
          <a:p>
            <a:pPr>
              <a:buNone/>
            </a:pPr>
            <a:r>
              <a:rPr lang="fr-FR" sz="2800" dirty="0" smtClean="0">
                <a:solidFill>
                  <a:srgbClr val="FF0000"/>
                </a:solidFill>
              </a:rPr>
              <a:t>   L'analyse pharmaceutique des prescriptions n'est pas réalisée systématiquement </a:t>
            </a:r>
            <a:r>
              <a:rPr lang="fr-FR" sz="2800" b="1" dirty="0" smtClean="0">
                <a:solidFill>
                  <a:srgbClr val="0070C0"/>
                </a:solidFill>
              </a:rPr>
              <a:t>-&gt;</a:t>
            </a:r>
            <a:r>
              <a:rPr lang="fr-FR" sz="2800" b="1" dirty="0" smtClean="0"/>
              <a:t> </a:t>
            </a:r>
            <a:r>
              <a:rPr lang="fr-FR" sz="2800" b="1" dirty="0" smtClean="0">
                <a:solidFill>
                  <a:srgbClr val="0070C0"/>
                </a:solidFill>
              </a:rPr>
              <a:t>Pharma interfacée avec </a:t>
            </a:r>
            <a:r>
              <a:rPr lang="fr-FR" sz="2800" b="1" dirty="0" err="1" smtClean="0">
                <a:solidFill>
                  <a:srgbClr val="0070C0"/>
                </a:solidFill>
              </a:rPr>
              <a:t>Thésorimed</a:t>
            </a:r>
            <a:endParaRPr lang="fr-FR" sz="2800" b="1" dirty="0" smtClean="0">
              <a:solidFill>
                <a:srgbClr val="0070C0"/>
              </a:solidFill>
            </a:endParaRPr>
          </a:p>
          <a:p>
            <a:endParaRPr lang="fr-FR" dirty="0"/>
          </a:p>
        </p:txBody>
      </p:sp>
      <p:sp>
        <p:nvSpPr>
          <p:cNvPr id="3" name="Titre 2"/>
          <p:cNvSpPr>
            <a:spLocks noGrp="1"/>
          </p:cNvSpPr>
          <p:nvPr>
            <p:ph type="title"/>
          </p:nvPr>
        </p:nvSpPr>
        <p:spPr/>
        <p:txBody>
          <a:bodyPr/>
          <a:lstStyle/>
          <a:p>
            <a:pPr algn="ctr"/>
            <a:r>
              <a:rPr lang="fr-FR" dirty="0" smtClean="0"/>
              <a:t>Dispensation</a:t>
            </a:r>
            <a:endParaRPr lang="fr-FR"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0" y="1196752"/>
            <a:ext cx="6588224" cy="4929222"/>
          </a:xfrm>
        </p:spPr>
        <p:txBody>
          <a:bodyPr>
            <a:normAutofit fontScale="25000" lnSpcReduction="20000"/>
          </a:bodyPr>
          <a:lstStyle/>
          <a:p>
            <a:pPr>
              <a:buNone/>
            </a:pPr>
            <a:endParaRPr lang="fr-FR" sz="2800" b="1" dirty="0" smtClean="0"/>
          </a:p>
          <a:p>
            <a:pPr>
              <a:buNone/>
            </a:pPr>
            <a:r>
              <a:rPr lang="fr-FR" sz="2800" b="1" dirty="0" smtClean="0"/>
              <a:t>	</a:t>
            </a:r>
            <a:r>
              <a:rPr lang="fr-FR" sz="8000" b="1" dirty="0" smtClean="0"/>
              <a:t>Délivrance</a:t>
            </a:r>
          </a:p>
          <a:p>
            <a:pPr>
              <a:buNone/>
            </a:pPr>
            <a:r>
              <a:rPr lang="fr-FR" sz="8000" dirty="0" smtClean="0">
                <a:solidFill>
                  <a:srgbClr val="FF0000"/>
                </a:solidFill>
              </a:rPr>
              <a:t>	Sur les 335 médicaments </a:t>
            </a:r>
            <a:r>
              <a:rPr lang="fr-FR" sz="8000" dirty="0" smtClean="0">
                <a:solidFill>
                  <a:srgbClr val="FF0000"/>
                </a:solidFill>
              </a:rPr>
              <a:t>prescrits:</a:t>
            </a:r>
          </a:p>
          <a:p>
            <a:pPr>
              <a:buNone/>
            </a:pPr>
            <a:r>
              <a:rPr lang="fr-FR" sz="8000" dirty="0" smtClean="0">
                <a:solidFill>
                  <a:srgbClr val="FF0000"/>
                </a:solidFill>
              </a:rPr>
              <a:t>98</a:t>
            </a:r>
            <a:r>
              <a:rPr lang="fr-FR" sz="8000" dirty="0" smtClean="0">
                <a:solidFill>
                  <a:srgbClr val="FF0000"/>
                </a:solidFill>
              </a:rPr>
              <a:t>% des médicaments ont été délivrés par la </a:t>
            </a:r>
            <a:r>
              <a:rPr lang="fr-FR" sz="8000" dirty="0" smtClean="0">
                <a:solidFill>
                  <a:srgbClr val="FF0000"/>
                </a:solidFill>
              </a:rPr>
              <a:t>pharmacie</a:t>
            </a:r>
          </a:p>
          <a:p>
            <a:pPr>
              <a:buNone/>
            </a:pPr>
            <a:r>
              <a:rPr lang="fr-FR" sz="8000" dirty="0" smtClean="0">
                <a:solidFill>
                  <a:srgbClr val="FF0000"/>
                </a:solidFill>
              </a:rPr>
              <a:t>les </a:t>
            </a:r>
            <a:r>
              <a:rPr lang="fr-FR" sz="8000" dirty="0" smtClean="0">
                <a:solidFill>
                  <a:srgbClr val="FF0000"/>
                </a:solidFill>
              </a:rPr>
              <a:t>1% non délivrés (soit 3 médicaments) ont été substitués </a:t>
            </a:r>
          </a:p>
          <a:p>
            <a:pPr>
              <a:buNone/>
            </a:pPr>
            <a:r>
              <a:rPr lang="fr-FR" sz="8000" dirty="0" smtClean="0">
                <a:solidFill>
                  <a:srgbClr val="FF0000"/>
                </a:solidFill>
              </a:rPr>
              <a:t>	Les médecins ne sont pas informés des substitutions ;  les IDE sont pas systématiquement prévenues </a:t>
            </a:r>
          </a:p>
          <a:p>
            <a:pPr>
              <a:buNone/>
            </a:pPr>
            <a:r>
              <a:rPr lang="fr-FR" sz="8000" dirty="0" smtClean="0"/>
              <a:t>	</a:t>
            </a:r>
            <a:r>
              <a:rPr lang="fr-FR" sz="8000" b="1" dirty="0" smtClean="0">
                <a:solidFill>
                  <a:srgbClr val="0070C0"/>
                </a:solidFill>
              </a:rPr>
              <a:t>-&gt;</a:t>
            </a:r>
            <a:r>
              <a:rPr lang="fr-FR" sz="8000" dirty="0" smtClean="0"/>
              <a:t> </a:t>
            </a:r>
            <a:r>
              <a:rPr lang="fr-FR" sz="8000" b="1" dirty="0" smtClean="0">
                <a:solidFill>
                  <a:srgbClr val="0070C0"/>
                </a:solidFill>
              </a:rPr>
              <a:t>Systématiser à la pharmacie l’envoi aux prescripteurs et aux IDE des fiches de liaison de demande de produits non stockés et s’assurer de leur présence dans le dossier patient + Pharma</a:t>
            </a:r>
          </a:p>
          <a:p>
            <a:pPr>
              <a:buNone/>
            </a:pPr>
            <a:endParaRPr lang="fr-FR" sz="8000" b="1" dirty="0" smtClean="0">
              <a:solidFill>
                <a:srgbClr val="0070C0"/>
              </a:solidFill>
            </a:endParaRPr>
          </a:p>
          <a:p>
            <a:pPr>
              <a:buNone/>
            </a:pPr>
            <a:r>
              <a:rPr lang="fr-FR" sz="8000" b="1" dirty="0" smtClean="0"/>
              <a:t>	</a:t>
            </a:r>
            <a:endParaRPr lang="fr-FR" sz="2800" b="1" dirty="0" smtClean="0">
              <a:solidFill>
                <a:srgbClr val="0070C0"/>
              </a:solidFill>
            </a:endParaRPr>
          </a:p>
          <a:p>
            <a:endParaRPr lang="fr-FR" dirty="0"/>
          </a:p>
        </p:txBody>
      </p:sp>
      <p:sp>
        <p:nvSpPr>
          <p:cNvPr id="3" name="Titre 2"/>
          <p:cNvSpPr>
            <a:spLocks noGrp="1"/>
          </p:cNvSpPr>
          <p:nvPr>
            <p:ph type="title"/>
          </p:nvPr>
        </p:nvSpPr>
        <p:spPr/>
        <p:txBody>
          <a:bodyPr/>
          <a:lstStyle/>
          <a:p>
            <a:pPr algn="ctr"/>
            <a:r>
              <a:rPr lang="fr-FR" dirty="0" smtClean="0"/>
              <a:t>Dispensation</a:t>
            </a:r>
            <a:endParaRPr lang="fr-FR" dirty="0"/>
          </a:p>
        </p:txBody>
      </p:sp>
      <p:pic>
        <p:nvPicPr>
          <p:cNvPr id="29698" name="Picture 2"/>
          <p:cNvPicPr>
            <a:picLocks noChangeAspect="1" noChangeArrowheads="1"/>
          </p:cNvPicPr>
          <p:nvPr/>
        </p:nvPicPr>
        <p:blipFill>
          <a:blip r:embed="rId3" cstate="print"/>
          <a:srcRect l="6400" t="16001" r="51994" b="7990"/>
          <a:stretch>
            <a:fillRect/>
          </a:stretch>
        </p:blipFill>
        <p:spPr bwMode="auto">
          <a:xfrm>
            <a:off x="6417679" y="1556792"/>
            <a:ext cx="2726321" cy="3984623"/>
          </a:xfrm>
          <a:prstGeom prst="rect">
            <a:avLst/>
          </a:prstGeom>
          <a:noFill/>
          <a:ln w="9525">
            <a:noFill/>
            <a:miter lim="800000"/>
            <a:headEnd/>
            <a:tailEnd/>
          </a:ln>
        </p:spPr>
      </p:pic>
      <p:sp>
        <p:nvSpPr>
          <p:cNvPr id="6" name="Espace réservé du contenu 1"/>
          <p:cNvSpPr txBox="1">
            <a:spLocks/>
          </p:cNvSpPr>
          <p:nvPr/>
        </p:nvSpPr>
        <p:spPr>
          <a:xfrm>
            <a:off x="0" y="5229200"/>
            <a:ext cx="9144000" cy="1512168"/>
          </a:xfrm>
          <a:prstGeom prst="rect">
            <a:avLst/>
          </a:prstGeom>
          <a:solidFill>
            <a:schemeClr val="bg1"/>
          </a:solidFill>
        </p:spPr>
        <p:txBody>
          <a:bodyPr vert="horz">
            <a:normAutofit fontScale="25000" lnSpcReduction="20000"/>
          </a:bodyPr>
          <a:lstStyle/>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None/>
              <a:tabLst/>
              <a:defRPr/>
            </a:pPr>
            <a:endParaRPr kumimoji="0" lang="fr-FR" sz="2800" b="1" i="0" u="none" strike="noStrike" kern="1200" cap="none" spc="0" normalizeH="0" baseline="0" noProof="0" dirty="0" smtClean="0">
              <a:ln>
                <a:noFill/>
              </a:ln>
              <a:solidFill>
                <a:schemeClr val="tx1"/>
              </a:solidFill>
              <a:effectLst/>
              <a:uLnTx/>
              <a:uFillTx/>
              <a:latin typeface="+mn-lt"/>
              <a:ea typeface="+mn-ea"/>
              <a:cs typeface="+mn-cs"/>
            </a:endParaRP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fr-FR" sz="2800" b="1" i="0" u="none" strike="noStrike" kern="1200" cap="none" spc="0" normalizeH="0" baseline="0" noProof="0" dirty="0" smtClean="0">
                <a:ln>
                  <a:noFill/>
                </a:ln>
                <a:solidFill>
                  <a:schemeClr val="tx1"/>
                </a:solidFill>
                <a:effectLst/>
                <a:uLnTx/>
                <a:uFillTx/>
                <a:latin typeface="+mn-lt"/>
                <a:ea typeface="+mn-ea"/>
                <a:cs typeface="+mn-cs"/>
              </a:rPr>
              <a:t>	</a:t>
            </a:r>
            <a:endParaRPr kumimoji="0" lang="fr-FR" sz="8000" b="1" i="0" u="none" strike="noStrike" kern="1200" cap="none" spc="0" normalizeH="0" baseline="0" noProof="0" dirty="0" smtClean="0">
              <a:ln>
                <a:noFill/>
              </a:ln>
              <a:solidFill>
                <a:srgbClr val="0070C0"/>
              </a:solidFill>
              <a:effectLst/>
              <a:uLnTx/>
              <a:uFillTx/>
              <a:latin typeface="+mn-lt"/>
              <a:ea typeface="+mn-ea"/>
              <a:cs typeface="+mn-cs"/>
            </a:endParaRP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fr-FR" sz="8000" b="1" i="0" u="none" strike="noStrike" kern="1200" cap="none" spc="0" normalizeH="0" baseline="0" noProof="0" dirty="0" smtClean="0">
                <a:ln>
                  <a:noFill/>
                </a:ln>
                <a:solidFill>
                  <a:schemeClr val="tx1"/>
                </a:solidFill>
                <a:effectLst/>
                <a:uLnTx/>
                <a:uFillTx/>
                <a:latin typeface="+mn-lt"/>
                <a:ea typeface="+mn-ea"/>
                <a:cs typeface="+mn-cs"/>
              </a:rPr>
              <a:t>	Transport</a:t>
            </a: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fr-FR" sz="8000" b="1" i="0" u="none" strike="noStrike" kern="1200" cap="none" spc="0" normalizeH="0" baseline="0" noProof="0" dirty="0" smtClean="0">
                <a:ln>
                  <a:noFill/>
                </a:ln>
                <a:solidFill>
                  <a:schemeClr val="tx1"/>
                </a:solidFill>
                <a:effectLst/>
                <a:uLnTx/>
                <a:uFillTx/>
                <a:latin typeface="+mn-lt"/>
                <a:ea typeface="+mn-ea"/>
                <a:cs typeface="+mn-cs"/>
              </a:rPr>
              <a:t>	</a:t>
            </a:r>
            <a:r>
              <a:rPr kumimoji="0" lang="fr-FR" sz="8000" b="0" i="0" u="none" strike="noStrike" kern="1200" cap="none" spc="0" normalizeH="0" baseline="0" noProof="0" dirty="0" smtClean="0">
                <a:ln>
                  <a:noFill/>
                </a:ln>
                <a:solidFill>
                  <a:srgbClr val="FF0000"/>
                </a:solidFill>
                <a:effectLst/>
                <a:uLnTx/>
                <a:uFillTx/>
                <a:latin typeface="+mn-lt"/>
                <a:ea typeface="+mn-ea"/>
                <a:cs typeface="+mn-cs"/>
              </a:rPr>
              <a:t>Peu d’incidents (4%) lors du transport des médicaments. Les incidents notés sont des inversions de disquette entre 2 services </a:t>
            </a: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fr-FR" sz="8000" b="1" i="0" u="none" strike="noStrike" kern="1200" cap="none" spc="0" normalizeH="0" baseline="0" noProof="0" dirty="0" smtClean="0">
                <a:ln>
                  <a:noFill/>
                </a:ln>
                <a:solidFill>
                  <a:srgbClr val="0070C0"/>
                </a:solidFill>
                <a:effectLst/>
                <a:uLnTx/>
                <a:uFillTx/>
                <a:latin typeface="+mn-lt"/>
                <a:ea typeface="+mn-ea"/>
                <a:cs typeface="+mn-cs"/>
              </a:rPr>
              <a:t>-&gt;</a:t>
            </a:r>
            <a:r>
              <a:rPr kumimoji="0" lang="fr-FR" sz="8000" b="1" i="0" u="none" strike="noStrike" kern="1200" cap="none" spc="0" normalizeH="0" baseline="0" noProof="0" dirty="0" smtClean="0">
                <a:ln>
                  <a:noFill/>
                </a:ln>
                <a:solidFill>
                  <a:schemeClr val="tx1"/>
                </a:solidFill>
                <a:effectLst/>
                <a:uLnTx/>
                <a:uFillTx/>
                <a:latin typeface="+mn-lt"/>
                <a:ea typeface="+mn-ea"/>
                <a:cs typeface="+mn-cs"/>
              </a:rPr>
              <a:t> </a:t>
            </a:r>
            <a:r>
              <a:rPr kumimoji="0" lang="fr-FR" sz="8000" b="1" i="0" u="none" strike="noStrike" kern="1200" cap="none" spc="0" normalizeH="0" baseline="0" noProof="0" dirty="0" smtClean="0">
                <a:ln>
                  <a:noFill/>
                </a:ln>
                <a:solidFill>
                  <a:srgbClr val="0070C0"/>
                </a:solidFill>
                <a:effectLst/>
                <a:uLnTx/>
                <a:uFillTx/>
                <a:latin typeface="+mn-lt"/>
                <a:ea typeface="+mn-ea"/>
                <a:cs typeface="+mn-cs"/>
              </a:rPr>
              <a:t>Sécuriser le transport des disquettes PAD + Pharma</a:t>
            </a:r>
            <a:endParaRPr kumimoji="0" lang="fr-FR" sz="8000" b="1" i="0" u="none" strike="noStrike" kern="1200" cap="none" spc="0" normalizeH="0" baseline="0" noProof="0" dirty="0" smtClean="0">
              <a:ln>
                <a:noFill/>
              </a:ln>
              <a:solidFill>
                <a:schemeClr val="tx1"/>
              </a:solidFill>
              <a:effectLst/>
              <a:uLnTx/>
              <a:uFillTx/>
              <a:latin typeface="+mn-lt"/>
              <a:ea typeface="+mn-ea"/>
              <a:cs typeface="+mn-cs"/>
            </a:endParaRP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None/>
              <a:tabLst/>
              <a:defRPr/>
            </a:pPr>
            <a:endParaRPr kumimoji="0" lang="fr-FR" sz="8000" b="1" i="0" u="none" strike="noStrike" kern="1200" cap="none" spc="0" normalizeH="0" baseline="0" noProof="0" dirty="0" smtClean="0">
              <a:ln>
                <a:noFill/>
              </a:ln>
              <a:solidFill>
                <a:srgbClr val="0070C0"/>
              </a:solidFill>
              <a:effectLst/>
              <a:uLnTx/>
              <a:uFillTx/>
              <a:latin typeface="+mn-lt"/>
              <a:ea typeface="+mn-ea"/>
              <a:cs typeface="+mn-cs"/>
            </a:endParaRP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Char char=""/>
              <a:tabLst/>
              <a:defRPr/>
            </a:pPr>
            <a:endParaRPr kumimoji="0" lang="fr-FR" sz="80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normAutofit fontScale="92500" lnSpcReduction="20000"/>
          </a:bodyPr>
          <a:lstStyle/>
          <a:p>
            <a:r>
              <a:rPr lang="fr-FR" sz="2400" dirty="0" smtClean="0">
                <a:solidFill>
                  <a:srgbClr val="FF0000"/>
                </a:solidFill>
              </a:rPr>
              <a:t>22% des doses sont préparées à l'avance : pré-tri global en vrac et non d'une préparation individualisée des traitements des patients ;  la réalisation des doses étant systématiquement extemporanée.</a:t>
            </a:r>
          </a:p>
          <a:p>
            <a:r>
              <a:rPr lang="fr-FR" sz="2400" dirty="0" smtClean="0">
                <a:solidFill>
                  <a:srgbClr val="FF0000"/>
                </a:solidFill>
              </a:rPr>
              <a:t>1/4 des traitements sont préparés dans des semainiers</a:t>
            </a:r>
          </a:p>
          <a:p>
            <a:r>
              <a:rPr lang="fr-FR" sz="2400" dirty="0" smtClean="0">
                <a:solidFill>
                  <a:srgbClr val="FF0000"/>
                </a:solidFill>
              </a:rPr>
              <a:t>41% des dossiers patients contiennent le support de prescription (uniquement parmi les services informatisés avec PAD)</a:t>
            </a:r>
          </a:p>
          <a:p>
            <a:endParaRPr lang="fr-FR" sz="2600" dirty="0" smtClean="0">
              <a:solidFill>
                <a:schemeClr val="accent2"/>
              </a:solidFill>
            </a:endParaRPr>
          </a:p>
          <a:p>
            <a:pPr lvl="0"/>
            <a:r>
              <a:rPr lang="fr-FR" sz="2400" b="1" dirty="0" smtClean="0">
                <a:solidFill>
                  <a:srgbClr val="0070C0"/>
                </a:solidFill>
              </a:rPr>
              <a:t>-&gt; Intégrer la dimension soignante dans l’ensemble des réflexions et des travaux relatifs au circuit du médicament en associant les IDE en amont : organisation du travail, aménagements des locaux, choix de matériel (chariots, armoires…)</a:t>
            </a:r>
          </a:p>
          <a:p>
            <a:endParaRPr lang="fr-FR" dirty="0"/>
          </a:p>
        </p:txBody>
      </p:sp>
      <p:sp>
        <p:nvSpPr>
          <p:cNvPr id="3" name="Titre 2"/>
          <p:cNvSpPr>
            <a:spLocks noGrp="1"/>
          </p:cNvSpPr>
          <p:nvPr>
            <p:ph type="title"/>
          </p:nvPr>
        </p:nvSpPr>
        <p:spPr/>
        <p:txBody>
          <a:bodyPr/>
          <a:lstStyle/>
          <a:p>
            <a:pPr algn="ctr"/>
            <a:r>
              <a:rPr lang="fr-FR" dirty="0" smtClean="0"/>
              <a:t>Administration</a:t>
            </a:r>
            <a:endParaRPr lang="fr-FR"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normAutofit fontScale="62500" lnSpcReduction="20000"/>
          </a:bodyPr>
          <a:lstStyle/>
          <a:p>
            <a:pPr>
              <a:buNone/>
            </a:pPr>
            <a:r>
              <a:rPr lang="fr-FR" sz="3200" dirty="0" smtClean="0">
                <a:solidFill>
                  <a:schemeClr val="accent2"/>
                </a:solidFill>
              </a:rPr>
              <a:t> </a:t>
            </a:r>
            <a:r>
              <a:rPr lang="fr-FR" sz="3200" dirty="0" smtClean="0">
                <a:solidFill>
                  <a:srgbClr val="FF0000"/>
                </a:solidFill>
              </a:rPr>
              <a:t>C'est toujours l'IDE qui administre les traitements aux patients</a:t>
            </a:r>
          </a:p>
          <a:p>
            <a:pPr lvl="0">
              <a:buNone/>
            </a:pPr>
            <a:r>
              <a:rPr lang="fr-FR" sz="3200" dirty="0" smtClean="0">
                <a:solidFill>
                  <a:srgbClr val="FF0000"/>
                </a:solidFill>
              </a:rPr>
              <a:t>   La moitié des médicaments administrés n'ont pas fait l'objet d'un enregistrement</a:t>
            </a:r>
          </a:p>
          <a:p>
            <a:pPr lvl="0"/>
            <a:r>
              <a:rPr lang="fr-FR" sz="3200" dirty="0" smtClean="0">
                <a:solidFill>
                  <a:srgbClr val="FF0000"/>
                </a:solidFill>
              </a:rPr>
              <a:t>Les enregistrements des médicaments administrés aux patients sont réalisés dans les 2/3 des cas par un soignant différent de celui qui a préparé les doses à administrer </a:t>
            </a:r>
          </a:p>
          <a:p>
            <a:pPr lvl="0">
              <a:buNone/>
            </a:pPr>
            <a:r>
              <a:rPr lang="fr-FR" sz="3200" b="1" dirty="0" smtClean="0"/>
              <a:t>                              </a:t>
            </a:r>
            <a:r>
              <a:rPr lang="fr-FR" sz="3200" b="1" dirty="0" smtClean="0">
                <a:solidFill>
                  <a:srgbClr val="0070C0"/>
                </a:solidFill>
              </a:rPr>
              <a:t>-&gt;</a:t>
            </a:r>
            <a:r>
              <a:rPr lang="fr-FR" sz="3200" b="1" dirty="0" smtClean="0"/>
              <a:t> </a:t>
            </a:r>
            <a:r>
              <a:rPr lang="fr-FR" sz="3200" b="1" dirty="0" smtClean="0">
                <a:solidFill>
                  <a:srgbClr val="0070C0"/>
                </a:solidFill>
              </a:rPr>
              <a:t>Optimiser le plan de soin infirmier en installant le logiciel Pharma </a:t>
            </a:r>
          </a:p>
          <a:p>
            <a:pPr lvl="0">
              <a:buNone/>
            </a:pPr>
            <a:r>
              <a:rPr lang="fr-FR" sz="3200" b="1" dirty="0" smtClean="0">
                <a:solidFill>
                  <a:srgbClr val="0070C0"/>
                </a:solidFill>
              </a:rPr>
              <a:t>			     </a:t>
            </a:r>
            <a:r>
              <a:rPr lang="fr-FR" sz="3200" b="1" dirty="0" smtClean="0"/>
              <a:t>    </a:t>
            </a:r>
            <a:r>
              <a:rPr lang="fr-FR" sz="3200" b="1" dirty="0" smtClean="0">
                <a:solidFill>
                  <a:srgbClr val="0070C0"/>
                </a:solidFill>
              </a:rPr>
              <a:t>-&gt;</a:t>
            </a:r>
            <a:r>
              <a:rPr lang="fr-FR" sz="3200" b="1" dirty="0" smtClean="0"/>
              <a:t> </a:t>
            </a:r>
            <a:r>
              <a:rPr lang="fr-FR" sz="3200" b="1" dirty="0" smtClean="0">
                <a:solidFill>
                  <a:srgbClr val="0070C0"/>
                </a:solidFill>
              </a:rPr>
              <a:t>Améliorer l’organisation des soins en appliquant le principe d’activités indivisibles (l’infirmier qui prépare le médicament est celui qui le contrôle, l’administre et en trace l’administration sans interruption pour un patient donné)</a:t>
            </a:r>
          </a:p>
          <a:p>
            <a:pPr>
              <a:buNone/>
            </a:pPr>
            <a:r>
              <a:rPr lang="fr-FR" sz="3200" b="1" dirty="0" smtClean="0">
                <a:solidFill>
                  <a:srgbClr val="0070C0"/>
                </a:solidFill>
              </a:rPr>
              <a:t>			         -&gt; Concevoir en groupe de travail pluridisciplinaire un support unique d’administration permettant l’identification de l’IDE (supports de prescription-administration)</a:t>
            </a:r>
          </a:p>
          <a:p>
            <a:endParaRPr lang="fr-FR" dirty="0"/>
          </a:p>
        </p:txBody>
      </p:sp>
      <p:sp>
        <p:nvSpPr>
          <p:cNvPr id="3" name="Titre 2"/>
          <p:cNvSpPr>
            <a:spLocks noGrp="1"/>
          </p:cNvSpPr>
          <p:nvPr>
            <p:ph type="title"/>
          </p:nvPr>
        </p:nvSpPr>
        <p:spPr/>
        <p:txBody>
          <a:bodyPr/>
          <a:lstStyle/>
          <a:p>
            <a:pPr algn="ctr"/>
            <a:r>
              <a:rPr lang="fr-FR" dirty="0" smtClean="0"/>
              <a:t>Administration</a:t>
            </a:r>
            <a:endParaRPr lang="fr-FR"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normAutofit fontScale="70000" lnSpcReduction="20000"/>
          </a:bodyPr>
          <a:lstStyle/>
          <a:p>
            <a:r>
              <a:rPr lang="fr-FR" sz="2800" dirty="0" smtClean="0">
                <a:solidFill>
                  <a:schemeClr val="accent2"/>
                </a:solidFill>
              </a:rPr>
              <a:t>Absence d'identification écrite ou informatique du soignant qui a administré les médicaments.</a:t>
            </a:r>
          </a:p>
          <a:p>
            <a:r>
              <a:rPr lang="fr-FR" sz="2800" dirty="0" smtClean="0">
                <a:solidFill>
                  <a:schemeClr val="accent2"/>
                </a:solidFill>
              </a:rPr>
              <a:t>87% des arrêts de traitement sont notés mais pas de fiche de recueil spécifique d’incidents lors de l’administration des médicaments. Les incidents et effets indésirables sont répertoriés de façon non spécifique dans la fiche de transmission IDE </a:t>
            </a:r>
          </a:p>
          <a:p>
            <a:pPr lvl="0">
              <a:buNone/>
            </a:pPr>
            <a:r>
              <a:rPr lang="fr-FR" sz="2800" b="1" dirty="0" smtClean="0">
                <a:solidFill>
                  <a:srgbClr val="0070C0"/>
                </a:solidFill>
              </a:rPr>
              <a:t>               -&gt; Concevoir en groupe de travail pluridisciplinaire un support unique d’administration permettant l’identification de l’IDE (supports de prescription-administration)</a:t>
            </a:r>
          </a:p>
          <a:p>
            <a:pPr lvl="0">
              <a:buNone/>
            </a:pPr>
            <a:r>
              <a:rPr lang="fr-FR" sz="2800" b="1" dirty="0" smtClean="0">
                <a:solidFill>
                  <a:srgbClr val="0070C0"/>
                </a:solidFill>
              </a:rPr>
              <a:t>               -&gt; Mettre en place un système de recueil de déclaration de non-conformité secondaire à un dysfonctionnement dans le circuit des produits de santé. </a:t>
            </a:r>
          </a:p>
          <a:p>
            <a:pPr lvl="0">
              <a:buNone/>
            </a:pPr>
            <a:r>
              <a:rPr lang="fr-FR" sz="2800" b="1" dirty="0" smtClean="0">
                <a:solidFill>
                  <a:srgbClr val="0070C0"/>
                </a:solidFill>
              </a:rPr>
              <a:t>               -&gt; Elaborer un support unique de signalement d’incident lors de l’administration des médicaments à insérer dans le dossier patient.</a:t>
            </a:r>
            <a:endParaRPr lang="fr-FR" dirty="0"/>
          </a:p>
        </p:txBody>
      </p:sp>
      <p:sp>
        <p:nvSpPr>
          <p:cNvPr id="3" name="Titre 2"/>
          <p:cNvSpPr>
            <a:spLocks noGrp="1"/>
          </p:cNvSpPr>
          <p:nvPr>
            <p:ph type="title"/>
          </p:nvPr>
        </p:nvSpPr>
        <p:spPr/>
        <p:txBody>
          <a:bodyPr/>
          <a:lstStyle/>
          <a:p>
            <a:pPr algn="ctr"/>
            <a:r>
              <a:rPr lang="fr-FR" dirty="0" smtClean="0"/>
              <a:t>Administration</a:t>
            </a:r>
            <a:endParaRPr lang="fr-FR"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normAutofit fontScale="55000" lnSpcReduction="20000"/>
          </a:bodyPr>
          <a:lstStyle/>
          <a:p>
            <a:pPr lvl="0"/>
            <a:r>
              <a:rPr lang="fr-FR" sz="3200" dirty="0" smtClean="0">
                <a:solidFill>
                  <a:srgbClr val="FF0000"/>
                </a:solidFill>
              </a:rPr>
              <a:t>La moitié des services ont une dotation en médicaments, principalement ceux qui disposent du logiciel PAD ; cependant, la dotation n’est pas régulièrement mise à jour ce qui entraîne de nombreuses demandes de médicaments supplémentaires </a:t>
            </a:r>
          </a:p>
          <a:p>
            <a:pPr lvl="0">
              <a:buNone/>
            </a:pPr>
            <a:r>
              <a:rPr lang="fr-FR" sz="2800" b="1" smtClean="0">
                <a:solidFill>
                  <a:srgbClr val="0070C0"/>
                </a:solidFill>
              </a:rPr>
              <a:t>    -&gt;</a:t>
            </a:r>
            <a:r>
              <a:rPr lang="fr-FR" sz="2800" smtClean="0"/>
              <a:t> </a:t>
            </a:r>
            <a:r>
              <a:rPr lang="fr-FR" sz="2800" b="1" dirty="0" smtClean="0">
                <a:solidFill>
                  <a:srgbClr val="0070C0"/>
                </a:solidFill>
              </a:rPr>
              <a:t>Elaborer des listes de dotation qualitative et quantitative de médicament pour chaque service de soins.</a:t>
            </a:r>
          </a:p>
          <a:p>
            <a:endParaRPr lang="fr-FR" sz="2800" u="sng" dirty="0" smtClean="0"/>
          </a:p>
          <a:p>
            <a:r>
              <a:rPr lang="fr-FR" sz="3200" dirty="0" smtClean="0">
                <a:solidFill>
                  <a:srgbClr val="FF0000"/>
                </a:solidFill>
              </a:rPr>
              <a:t>Tous les services disposent d’une </a:t>
            </a:r>
            <a:r>
              <a:rPr lang="fr-FR" sz="3200" b="1" dirty="0" smtClean="0">
                <a:solidFill>
                  <a:srgbClr val="FF0000"/>
                </a:solidFill>
              </a:rPr>
              <a:t>armoire à pharmacie </a:t>
            </a:r>
            <a:r>
              <a:rPr lang="fr-FR" sz="3200" dirty="0" smtClean="0">
                <a:solidFill>
                  <a:srgbClr val="FF0000"/>
                </a:solidFill>
              </a:rPr>
              <a:t>fermant à clef</a:t>
            </a:r>
          </a:p>
          <a:p>
            <a:r>
              <a:rPr lang="fr-FR" sz="3200" dirty="0" smtClean="0">
                <a:solidFill>
                  <a:srgbClr val="FF0000"/>
                </a:solidFill>
              </a:rPr>
              <a:t>26% des armoires sont en excellent état, fermant à clef, sans produits périmés, rangements conformes </a:t>
            </a:r>
          </a:p>
          <a:p>
            <a:r>
              <a:rPr lang="fr-FR" sz="3200" dirty="0" smtClean="0">
                <a:solidFill>
                  <a:srgbClr val="FF0000"/>
                </a:solidFill>
              </a:rPr>
              <a:t>24% sont en bon état, 41% en état moyen et 9% en mauvais état.</a:t>
            </a:r>
          </a:p>
          <a:p>
            <a:r>
              <a:rPr lang="fr-FR" sz="3200" dirty="0" smtClean="0">
                <a:solidFill>
                  <a:srgbClr val="FF0000"/>
                </a:solidFill>
              </a:rPr>
              <a:t>Il n'y a aucune fiche de traçabilité de contrôle de l'armoire à pharmacie. </a:t>
            </a:r>
          </a:p>
          <a:p>
            <a:pPr>
              <a:buNone/>
            </a:pPr>
            <a:r>
              <a:rPr lang="fr-FR" sz="2800" b="1" dirty="0" smtClean="0">
                <a:solidFill>
                  <a:srgbClr val="0070C0"/>
                </a:solidFill>
              </a:rPr>
              <a:t>   -&gt; Optimiser la gestion des armoires (audits réguliers, classeur de suivi des contrôles, charte de stockage)</a:t>
            </a:r>
          </a:p>
          <a:p>
            <a:pPr>
              <a:buNone/>
            </a:pPr>
            <a:endParaRPr lang="fr-FR" dirty="0"/>
          </a:p>
        </p:txBody>
      </p:sp>
      <p:sp>
        <p:nvSpPr>
          <p:cNvPr id="3" name="Titre 2"/>
          <p:cNvSpPr>
            <a:spLocks noGrp="1"/>
          </p:cNvSpPr>
          <p:nvPr>
            <p:ph type="title"/>
          </p:nvPr>
        </p:nvSpPr>
        <p:spPr/>
        <p:txBody>
          <a:bodyPr/>
          <a:lstStyle/>
          <a:p>
            <a:pPr algn="ctr"/>
            <a:r>
              <a:rPr lang="fr-FR" dirty="0" smtClean="0"/>
              <a:t>Dotations, armoires, vigilances</a:t>
            </a:r>
            <a:endParaRPr lang="fr-FR"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normAutofit fontScale="70000" lnSpcReduction="20000"/>
          </a:bodyPr>
          <a:lstStyle/>
          <a:p>
            <a:r>
              <a:rPr lang="fr-FR" sz="2800" dirty="0" smtClean="0">
                <a:solidFill>
                  <a:srgbClr val="FF0000"/>
                </a:solidFill>
              </a:rPr>
              <a:t>La vérification des armoires est réalisée de façon aléatoire dans 63% des cas ; sinon le contrôle est établi de façon hebdomadaire (8%), </a:t>
            </a:r>
            <a:r>
              <a:rPr lang="fr-FR" sz="2800" dirty="0" err="1" smtClean="0">
                <a:solidFill>
                  <a:srgbClr val="FF0000"/>
                </a:solidFill>
              </a:rPr>
              <a:t>bi-hebdomadaire</a:t>
            </a:r>
            <a:r>
              <a:rPr lang="fr-FR" sz="2800" dirty="0" smtClean="0">
                <a:solidFill>
                  <a:srgbClr val="FF0000"/>
                </a:solidFill>
              </a:rPr>
              <a:t> (19%) ou tous les 2 mois (8%)</a:t>
            </a:r>
          </a:p>
          <a:p>
            <a:pPr lvl="0"/>
            <a:r>
              <a:rPr lang="fr-FR" sz="2800" dirty="0" smtClean="0"/>
              <a:t>-&gt; </a:t>
            </a:r>
            <a:r>
              <a:rPr lang="fr-FR" sz="2800" b="1" dirty="0" smtClean="0">
                <a:solidFill>
                  <a:srgbClr val="0070C0"/>
                </a:solidFill>
              </a:rPr>
              <a:t>Optimiser la gestion des armoires en poursuivant cinq objectifs : </a:t>
            </a:r>
          </a:p>
          <a:p>
            <a:pPr lvl="0"/>
            <a:r>
              <a:rPr lang="fr-FR" sz="2800" b="1" dirty="0" smtClean="0">
                <a:solidFill>
                  <a:srgbClr val="0070C0"/>
                </a:solidFill>
              </a:rPr>
              <a:t>l'élimination des médicaments périmés, </a:t>
            </a:r>
          </a:p>
          <a:p>
            <a:pPr lvl="0"/>
            <a:r>
              <a:rPr lang="fr-FR" sz="2800" b="1" dirty="0" smtClean="0">
                <a:solidFill>
                  <a:srgbClr val="0070C0"/>
                </a:solidFill>
              </a:rPr>
              <a:t>la réduction des stocks immobilisés,</a:t>
            </a:r>
          </a:p>
          <a:p>
            <a:pPr lvl="0"/>
            <a:r>
              <a:rPr lang="fr-FR" sz="2800" b="1" dirty="0" smtClean="0">
                <a:solidFill>
                  <a:srgbClr val="0070C0"/>
                </a:solidFill>
              </a:rPr>
              <a:t>la diminution des approvisionnements en urgence au guichet de la PUI, ceux-ci étant très consommateurs de temps pour les unités de soins comme pour le personnel de la pharmacie, </a:t>
            </a:r>
          </a:p>
          <a:p>
            <a:pPr lvl="0"/>
            <a:r>
              <a:rPr lang="fr-FR" sz="2800" b="1" dirty="0" smtClean="0">
                <a:solidFill>
                  <a:srgbClr val="0070C0"/>
                </a:solidFill>
              </a:rPr>
              <a:t>le rapprochement des acteurs par des contacts plus réguliers entre les soignants et le personnel de la PUI,</a:t>
            </a:r>
          </a:p>
          <a:p>
            <a:pPr lvl="0"/>
            <a:r>
              <a:rPr lang="fr-FR" sz="2800" b="1" dirty="0" smtClean="0">
                <a:solidFill>
                  <a:srgbClr val="0070C0"/>
                </a:solidFill>
              </a:rPr>
              <a:t>la réduction des risques d'erreur par un meilleur rangement des médicaments.</a:t>
            </a:r>
          </a:p>
          <a:p>
            <a:endParaRPr lang="fr-FR" dirty="0"/>
          </a:p>
        </p:txBody>
      </p:sp>
      <p:sp>
        <p:nvSpPr>
          <p:cNvPr id="3" name="Titre 2"/>
          <p:cNvSpPr>
            <a:spLocks noGrp="1"/>
          </p:cNvSpPr>
          <p:nvPr>
            <p:ph type="title"/>
          </p:nvPr>
        </p:nvSpPr>
        <p:spPr/>
        <p:txBody>
          <a:bodyPr/>
          <a:lstStyle/>
          <a:p>
            <a:pPr algn="ctr"/>
            <a:r>
              <a:rPr lang="fr-FR" dirty="0" smtClean="0"/>
              <a:t>Dotations, armoires, vigilances</a:t>
            </a:r>
            <a:endParaRPr lang="fr-FR"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normAutofit fontScale="70000" lnSpcReduction="20000"/>
          </a:bodyPr>
          <a:lstStyle/>
          <a:p>
            <a:r>
              <a:rPr lang="fr-FR" sz="2800" dirty="0" smtClean="0">
                <a:solidFill>
                  <a:srgbClr val="FF0000"/>
                </a:solidFill>
              </a:rPr>
              <a:t>Tous les services sont dotés d’un chariot d’urgence parfaitement équipé. La procédure d’accès aux médicaments en urgence est disponible dans 87% des services mais seulement connue dans 65% des cas </a:t>
            </a:r>
            <a:r>
              <a:rPr lang="fr-FR" sz="2800" b="1" dirty="0" smtClean="0">
                <a:solidFill>
                  <a:srgbClr val="0070C0"/>
                </a:solidFill>
              </a:rPr>
              <a:t>-&gt;</a:t>
            </a:r>
            <a:r>
              <a:rPr lang="fr-FR" sz="2800" b="1" dirty="0" smtClean="0"/>
              <a:t> </a:t>
            </a:r>
            <a:r>
              <a:rPr lang="fr-FR" sz="2800" b="1" dirty="0" smtClean="0">
                <a:solidFill>
                  <a:srgbClr val="0070C0"/>
                </a:solidFill>
              </a:rPr>
              <a:t>Réaliser régulièrement un audit des chariots d’urgence livret d’accueil à l'attention des nouveaux personnels médicaux et soignants intégrant cette procédure</a:t>
            </a:r>
            <a:endParaRPr lang="fr-FR" sz="2800" b="1" dirty="0" smtClean="0"/>
          </a:p>
          <a:p>
            <a:r>
              <a:rPr lang="fr-FR" sz="2800" dirty="0" smtClean="0">
                <a:solidFill>
                  <a:srgbClr val="FF0000"/>
                </a:solidFill>
              </a:rPr>
              <a:t>L'appréciation des chariots de distribution  semblent assez hétérogènes : 28% seulement semblent adaptés</a:t>
            </a:r>
          </a:p>
          <a:p>
            <a:pPr lvl="0">
              <a:buNone/>
            </a:pPr>
            <a:r>
              <a:rPr lang="fr-FR" sz="2800" dirty="0" smtClean="0">
                <a:solidFill>
                  <a:srgbClr val="0070C0"/>
                </a:solidFill>
              </a:rPr>
              <a:t>	</a:t>
            </a:r>
            <a:r>
              <a:rPr lang="fr-FR" sz="2800" b="1" dirty="0" smtClean="0">
                <a:solidFill>
                  <a:srgbClr val="0070C0"/>
                </a:solidFill>
              </a:rPr>
              <a:t>-&gt; Prendre en compte tous les critères qualité dans le cadre d'investissement de nouveaux chariots de distribution </a:t>
            </a:r>
            <a:endParaRPr lang="fr-FR" sz="2800" b="1" dirty="0" smtClean="0"/>
          </a:p>
          <a:p>
            <a:pPr lvl="0"/>
            <a:r>
              <a:rPr lang="fr-FR" sz="2800" dirty="0" smtClean="0">
                <a:solidFill>
                  <a:srgbClr val="FF0000"/>
                </a:solidFill>
              </a:rPr>
              <a:t>La procédure de pharmacovigilance n’est pas toujours connue des médecins </a:t>
            </a:r>
            <a:r>
              <a:rPr lang="fr-FR" sz="2800" dirty="0" smtClean="0">
                <a:solidFill>
                  <a:srgbClr val="0070C0"/>
                </a:solidFill>
              </a:rPr>
              <a:t>-&gt;</a:t>
            </a:r>
            <a:r>
              <a:rPr lang="fr-FR" sz="2800" dirty="0" smtClean="0"/>
              <a:t> </a:t>
            </a:r>
            <a:r>
              <a:rPr lang="fr-FR" sz="2800" b="1" dirty="0" smtClean="0">
                <a:solidFill>
                  <a:srgbClr val="0070C0"/>
                </a:solidFill>
              </a:rPr>
              <a:t>Rédiger un manuel d’assurance-qualité à la pharmacie intégrant les vigilances sanitaires. Réorganiser le système d’alerte des retraits de lot ; procédure de pharmacovigilance rappelée sur le support unique de signalement d’incidents</a:t>
            </a:r>
          </a:p>
          <a:p>
            <a:endParaRPr lang="fr-FR" dirty="0"/>
          </a:p>
        </p:txBody>
      </p:sp>
      <p:sp>
        <p:nvSpPr>
          <p:cNvPr id="3" name="Titre 2"/>
          <p:cNvSpPr>
            <a:spLocks noGrp="1"/>
          </p:cNvSpPr>
          <p:nvPr>
            <p:ph type="title"/>
          </p:nvPr>
        </p:nvSpPr>
        <p:spPr/>
        <p:txBody>
          <a:bodyPr/>
          <a:lstStyle/>
          <a:p>
            <a:pPr algn="ctr"/>
            <a:r>
              <a:rPr lang="fr-FR" dirty="0" smtClean="0"/>
              <a:t>Dotations, armoires, vigilances</a:t>
            </a:r>
            <a:endParaRPr lang="fr-FR"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normAutofit fontScale="70000" lnSpcReduction="20000"/>
          </a:bodyPr>
          <a:lstStyle/>
          <a:p>
            <a:pPr>
              <a:buNone/>
            </a:pPr>
            <a:r>
              <a:rPr lang="fr-FR" b="1" dirty="0" smtClean="0"/>
              <a:t> </a:t>
            </a:r>
            <a:endParaRPr lang="fr-FR" dirty="0" smtClean="0"/>
          </a:p>
          <a:p>
            <a:pPr algn="ctr">
              <a:buNone/>
            </a:pPr>
            <a:r>
              <a:rPr lang="fr-FR" sz="3400" b="1" dirty="0" smtClean="0">
                <a:solidFill>
                  <a:srgbClr val="FF0000"/>
                </a:solidFill>
              </a:rPr>
              <a:t>POINTS FORTS</a:t>
            </a:r>
            <a:endParaRPr lang="fr-FR" sz="3400" dirty="0" smtClean="0">
              <a:solidFill>
                <a:srgbClr val="FF0000"/>
              </a:solidFill>
            </a:endParaRPr>
          </a:p>
          <a:p>
            <a:pPr>
              <a:buNone/>
            </a:pPr>
            <a:r>
              <a:rPr lang="fr-FR" b="1" dirty="0" smtClean="0"/>
              <a:t> </a:t>
            </a:r>
            <a:endParaRPr lang="fr-FR" dirty="0" smtClean="0"/>
          </a:p>
          <a:p>
            <a:pPr lvl="0"/>
            <a:r>
              <a:rPr lang="fr-FR" dirty="0" smtClean="0"/>
              <a:t>Supports de prescription pour les antibiotiques et les stupéfiants</a:t>
            </a:r>
          </a:p>
          <a:p>
            <a:pPr lvl="0"/>
            <a:r>
              <a:rPr lang="fr-FR" dirty="0" smtClean="0"/>
              <a:t>Livret pharmaceutique et Vidal disponibles dans presque toutes les unités de soins</a:t>
            </a:r>
          </a:p>
          <a:p>
            <a:pPr lvl="0"/>
            <a:r>
              <a:rPr lang="fr-FR" dirty="0" smtClean="0"/>
              <a:t>Prescriptions libellées sans abréviations</a:t>
            </a:r>
          </a:p>
          <a:p>
            <a:pPr lvl="0"/>
            <a:r>
              <a:rPr lang="fr-FR" dirty="0" smtClean="0"/>
              <a:t>Historique des prescriptions dans la majorité des dossiers</a:t>
            </a:r>
          </a:p>
          <a:p>
            <a:pPr lvl="0"/>
            <a:r>
              <a:rPr lang="fr-FR" dirty="0" smtClean="0"/>
              <a:t>¾ des services en dispensation nominative globalisée </a:t>
            </a:r>
            <a:r>
              <a:rPr lang="fr-FR" dirty="0" err="1" smtClean="0"/>
              <a:t>bi-hebdomadaire</a:t>
            </a:r>
            <a:r>
              <a:rPr lang="fr-FR" dirty="0" smtClean="0"/>
              <a:t> (logiciel PAD)</a:t>
            </a:r>
          </a:p>
          <a:p>
            <a:pPr lvl="0"/>
            <a:r>
              <a:rPr lang="fr-FR" dirty="0" smtClean="0"/>
              <a:t>Containers sécurisés pour le transport des médicaments</a:t>
            </a:r>
          </a:p>
          <a:p>
            <a:pPr lvl="0"/>
            <a:r>
              <a:rPr lang="fr-FR" dirty="0" smtClean="0"/>
              <a:t>80% des doses préparées extemporanément par l’IDE</a:t>
            </a:r>
          </a:p>
          <a:p>
            <a:pPr lvl="0"/>
            <a:r>
              <a:rPr lang="fr-FR" dirty="0" smtClean="0"/>
              <a:t>Arrêts de traitement bien notés</a:t>
            </a:r>
          </a:p>
          <a:p>
            <a:pPr lvl="0"/>
            <a:r>
              <a:rPr lang="fr-FR" dirty="0" smtClean="0"/>
              <a:t>Tous les services sont dotés de chariots d’urgence fonctionnels</a:t>
            </a:r>
          </a:p>
          <a:p>
            <a:pPr lvl="0"/>
            <a:r>
              <a:rPr lang="fr-FR" dirty="0" smtClean="0"/>
              <a:t>Existence d’un Bulletin d’Information Pharmaceutique (BIP)</a:t>
            </a:r>
          </a:p>
          <a:p>
            <a:endParaRPr lang="fr-FR" dirty="0"/>
          </a:p>
        </p:txBody>
      </p:sp>
      <p:sp>
        <p:nvSpPr>
          <p:cNvPr id="3" name="Titre 2"/>
          <p:cNvSpPr>
            <a:spLocks noGrp="1"/>
          </p:cNvSpPr>
          <p:nvPr>
            <p:ph type="title"/>
          </p:nvPr>
        </p:nvSpPr>
        <p:spPr/>
        <p:txBody>
          <a:bodyPr/>
          <a:lstStyle/>
          <a:p>
            <a:pPr algn="ctr"/>
            <a:r>
              <a:rPr lang="fr-FR" dirty="0" smtClean="0"/>
              <a:t>Résultats</a:t>
            </a:r>
            <a:endParaRPr lang="fr-FR"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428596" y="285728"/>
            <a:ext cx="8229600" cy="1143000"/>
          </a:xfrm>
        </p:spPr>
        <p:txBody>
          <a:bodyPr>
            <a:normAutofit/>
          </a:bodyPr>
          <a:lstStyle/>
          <a:p>
            <a:pPr algn="ctr"/>
            <a:r>
              <a:rPr lang="fr-FR" dirty="0" smtClean="0"/>
              <a:t>Programme d’amélioration</a:t>
            </a:r>
            <a:endParaRPr lang="fr-FR" dirty="0"/>
          </a:p>
        </p:txBody>
      </p:sp>
      <p:pic>
        <p:nvPicPr>
          <p:cNvPr id="21507" name="Picture 3"/>
          <p:cNvPicPr>
            <a:picLocks noGrp="1" noChangeAspect="1" noChangeArrowheads="1"/>
          </p:cNvPicPr>
          <p:nvPr>
            <p:ph idx="1"/>
          </p:nvPr>
        </p:nvPicPr>
        <p:blipFill>
          <a:blip r:embed="rId3" cstate="print"/>
          <a:srcRect/>
          <a:stretch>
            <a:fillRect/>
          </a:stretch>
        </p:blipFill>
        <p:spPr bwMode="auto">
          <a:xfrm>
            <a:off x="249579" y="1357298"/>
            <a:ext cx="8680139" cy="4538093"/>
          </a:xfrm>
          <a:prstGeom prst="rect">
            <a:avLst/>
          </a:prstGeom>
          <a:noFill/>
          <a:ln w="9525">
            <a:noFill/>
            <a:miter lim="800000"/>
            <a:headEnd/>
            <a:tailEnd/>
          </a:ln>
          <a:effectLst/>
        </p:spPr>
      </p:pic>
      <p:sp>
        <p:nvSpPr>
          <p:cNvPr id="12" name="Rectangle 11"/>
          <p:cNvSpPr/>
          <p:nvPr/>
        </p:nvSpPr>
        <p:spPr>
          <a:xfrm rot="19830864">
            <a:off x="8733059" y="2693264"/>
            <a:ext cx="487634" cy="200055"/>
          </a:xfrm>
          <a:prstGeom prst="rect">
            <a:avLst/>
          </a:prstGeom>
          <a:solidFill>
            <a:srgbClr val="FFFF00"/>
          </a:solidFill>
        </p:spPr>
        <p:txBody>
          <a:bodyPr wrap="none">
            <a:spAutoFit/>
          </a:bodyPr>
          <a:lstStyle/>
          <a:p>
            <a:r>
              <a:rPr lang="fr-FR" sz="700" dirty="0" smtClean="0">
                <a:solidFill>
                  <a:srgbClr val="FF0000"/>
                </a:solidFill>
              </a:rPr>
              <a:t>Réalisé</a:t>
            </a:r>
            <a:endParaRPr lang="fr-FR" sz="700" dirty="0">
              <a:solidFill>
                <a:srgbClr val="FF0000"/>
              </a:solidFill>
            </a:endParaRPr>
          </a:p>
        </p:txBody>
      </p:sp>
      <p:grpSp>
        <p:nvGrpSpPr>
          <p:cNvPr id="15" name="Groupe 14"/>
          <p:cNvGrpSpPr/>
          <p:nvPr/>
        </p:nvGrpSpPr>
        <p:grpSpPr>
          <a:xfrm>
            <a:off x="8638036" y="1403516"/>
            <a:ext cx="648787" cy="2156242"/>
            <a:chOff x="8726322" y="1442995"/>
            <a:chExt cx="648787" cy="2156242"/>
          </a:xfrm>
        </p:grpSpPr>
        <p:sp>
          <p:nvSpPr>
            <p:cNvPr id="18" name="ZoneTexte 17"/>
            <p:cNvSpPr txBox="1"/>
            <p:nvPr/>
          </p:nvSpPr>
          <p:spPr>
            <a:xfrm rot="19632076">
              <a:off x="8747072" y="1442995"/>
              <a:ext cx="468398" cy="200055"/>
            </a:xfrm>
            <a:prstGeom prst="rect">
              <a:avLst/>
            </a:prstGeom>
            <a:solidFill>
              <a:srgbClr val="FFFF00"/>
            </a:solidFill>
          </p:spPr>
          <p:txBody>
            <a:bodyPr wrap="none" rtlCol="0">
              <a:spAutoFit/>
            </a:bodyPr>
            <a:lstStyle/>
            <a:p>
              <a:r>
                <a:rPr lang="fr-FR" sz="700" dirty="0" smtClean="0">
                  <a:solidFill>
                    <a:srgbClr val="FF0000"/>
                  </a:solidFill>
                </a:rPr>
                <a:t>réalisé</a:t>
              </a:r>
              <a:endParaRPr lang="fr-FR" sz="700" dirty="0">
                <a:solidFill>
                  <a:srgbClr val="FF0000"/>
                </a:solidFill>
              </a:endParaRPr>
            </a:p>
          </p:txBody>
        </p:sp>
        <p:sp>
          <p:nvSpPr>
            <p:cNvPr id="22" name="ZoneTexte 21"/>
            <p:cNvSpPr txBox="1"/>
            <p:nvPr/>
          </p:nvSpPr>
          <p:spPr>
            <a:xfrm rot="19679189">
              <a:off x="8817947" y="1802160"/>
              <a:ext cx="468398" cy="200055"/>
            </a:xfrm>
            <a:prstGeom prst="rect">
              <a:avLst/>
            </a:prstGeom>
            <a:solidFill>
              <a:srgbClr val="FFFF00"/>
            </a:solidFill>
          </p:spPr>
          <p:txBody>
            <a:bodyPr wrap="none" rtlCol="0">
              <a:spAutoFit/>
            </a:bodyPr>
            <a:lstStyle/>
            <a:p>
              <a:r>
                <a:rPr lang="fr-FR" sz="700" dirty="0" smtClean="0">
                  <a:solidFill>
                    <a:srgbClr val="FF0000"/>
                  </a:solidFill>
                </a:rPr>
                <a:t>réalisé</a:t>
              </a:r>
              <a:endParaRPr lang="fr-FR" sz="700" dirty="0">
                <a:solidFill>
                  <a:srgbClr val="FF0000"/>
                </a:solidFill>
              </a:endParaRPr>
            </a:p>
          </p:txBody>
        </p:sp>
        <p:sp>
          <p:nvSpPr>
            <p:cNvPr id="23" name="ZoneTexte 22"/>
            <p:cNvSpPr txBox="1"/>
            <p:nvPr/>
          </p:nvSpPr>
          <p:spPr>
            <a:xfrm rot="19713187">
              <a:off x="8733429" y="2107666"/>
              <a:ext cx="468398" cy="200964"/>
            </a:xfrm>
            <a:prstGeom prst="rect">
              <a:avLst/>
            </a:prstGeom>
            <a:solidFill>
              <a:srgbClr val="FFFF00"/>
            </a:solidFill>
          </p:spPr>
          <p:txBody>
            <a:bodyPr wrap="square" rtlCol="0">
              <a:spAutoFit/>
            </a:bodyPr>
            <a:lstStyle/>
            <a:p>
              <a:r>
                <a:rPr lang="fr-FR" sz="700" dirty="0" smtClean="0">
                  <a:solidFill>
                    <a:srgbClr val="FF0000"/>
                  </a:solidFill>
                </a:rPr>
                <a:t>réalisé</a:t>
              </a:r>
              <a:endParaRPr lang="fr-FR" sz="700" dirty="0">
                <a:solidFill>
                  <a:srgbClr val="FF0000"/>
                </a:solidFill>
              </a:endParaRPr>
            </a:p>
          </p:txBody>
        </p:sp>
        <p:sp>
          <p:nvSpPr>
            <p:cNvPr id="24" name="ZoneTexte 23"/>
            <p:cNvSpPr txBox="1"/>
            <p:nvPr/>
          </p:nvSpPr>
          <p:spPr>
            <a:xfrm rot="19697570">
              <a:off x="8726322" y="2239938"/>
              <a:ext cx="558166" cy="200055"/>
            </a:xfrm>
            <a:prstGeom prst="rect">
              <a:avLst/>
            </a:prstGeom>
            <a:solidFill>
              <a:srgbClr val="FFC000"/>
            </a:solidFill>
          </p:spPr>
          <p:txBody>
            <a:bodyPr wrap="none" rtlCol="0">
              <a:spAutoFit/>
            </a:bodyPr>
            <a:lstStyle/>
            <a:p>
              <a:r>
                <a:rPr lang="fr-FR" sz="700" dirty="0" smtClean="0">
                  <a:solidFill>
                    <a:srgbClr val="FF0000"/>
                  </a:solidFill>
                </a:rPr>
                <a:t>En cours</a:t>
              </a:r>
              <a:endParaRPr lang="fr-FR" sz="700" dirty="0">
                <a:solidFill>
                  <a:srgbClr val="FF0000"/>
                </a:solidFill>
              </a:endParaRPr>
            </a:p>
          </p:txBody>
        </p:sp>
        <p:sp>
          <p:nvSpPr>
            <p:cNvPr id="25" name="ZoneTexte 24"/>
            <p:cNvSpPr txBox="1"/>
            <p:nvPr/>
          </p:nvSpPr>
          <p:spPr>
            <a:xfrm rot="19850704">
              <a:off x="8799451" y="3173233"/>
              <a:ext cx="468398" cy="200055"/>
            </a:xfrm>
            <a:prstGeom prst="rect">
              <a:avLst/>
            </a:prstGeom>
            <a:solidFill>
              <a:srgbClr val="FFFF00"/>
            </a:solidFill>
          </p:spPr>
          <p:txBody>
            <a:bodyPr wrap="none" rtlCol="0">
              <a:spAutoFit/>
            </a:bodyPr>
            <a:lstStyle/>
            <a:p>
              <a:r>
                <a:rPr lang="fr-FR" sz="700" dirty="0" smtClean="0">
                  <a:solidFill>
                    <a:srgbClr val="FF0000"/>
                  </a:solidFill>
                </a:rPr>
                <a:t>réalisé</a:t>
              </a:r>
              <a:endParaRPr lang="fr-FR" sz="700" dirty="0">
                <a:solidFill>
                  <a:srgbClr val="FF0000"/>
                </a:solidFill>
              </a:endParaRPr>
            </a:p>
          </p:txBody>
        </p:sp>
        <p:sp>
          <p:nvSpPr>
            <p:cNvPr id="26" name="ZoneTexte 25"/>
            <p:cNvSpPr txBox="1"/>
            <p:nvPr/>
          </p:nvSpPr>
          <p:spPr>
            <a:xfrm rot="19976035">
              <a:off x="8806708" y="3399182"/>
              <a:ext cx="468398" cy="200055"/>
            </a:xfrm>
            <a:prstGeom prst="rect">
              <a:avLst/>
            </a:prstGeom>
            <a:solidFill>
              <a:srgbClr val="FFFF00"/>
            </a:solidFill>
          </p:spPr>
          <p:txBody>
            <a:bodyPr wrap="none" rtlCol="0">
              <a:spAutoFit/>
            </a:bodyPr>
            <a:lstStyle/>
            <a:p>
              <a:r>
                <a:rPr lang="fr-FR" sz="700" dirty="0" smtClean="0">
                  <a:solidFill>
                    <a:srgbClr val="FF0000"/>
                  </a:solidFill>
                </a:rPr>
                <a:t>réalisé</a:t>
              </a:r>
              <a:endParaRPr lang="fr-FR" sz="700" dirty="0">
                <a:solidFill>
                  <a:srgbClr val="FF0000"/>
                </a:solidFill>
              </a:endParaRPr>
            </a:p>
          </p:txBody>
        </p:sp>
        <p:sp>
          <p:nvSpPr>
            <p:cNvPr id="11" name="ZoneTexte 10"/>
            <p:cNvSpPr txBox="1"/>
            <p:nvPr/>
          </p:nvSpPr>
          <p:spPr>
            <a:xfrm rot="19786744">
              <a:off x="8799260" y="2555746"/>
              <a:ext cx="558166" cy="200055"/>
            </a:xfrm>
            <a:prstGeom prst="rect">
              <a:avLst/>
            </a:prstGeom>
            <a:solidFill>
              <a:srgbClr val="FFC000"/>
            </a:solidFill>
          </p:spPr>
          <p:txBody>
            <a:bodyPr wrap="none" rtlCol="0">
              <a:spAutoFit/>
            </a:bodyPr>
            <a:lstStyle/>
            <a:p>
              <a:r>
                <a:rPr lang="fr-FR" sz="700" dirty="0" smtClean="0">
                  <a:solidFill>
                    <a:srgbClr val="FF0000"/>
                  </a:solidFill>
                </a:rPr>
                <a:t>En cours</a:t>
              </a:r>
              <a:endParaRPr lang="fr-FR" sz="700" dirty="0">
                <a:solidFill>
                  <a:srgbClr val="FF0000"/>
                </a:solidFill>
              </a:endParaRPr>
            </a:p>
          </p:txBody>
        </p:sp>
        <p:sp>
          <p:nvSpPr>
            <p:cNvPr id="13" name="Rectangle 12"/>
            <p:cNvSpPr/>
            <p:nvPr/>
          </p:nvSpPr>
          <p:spPr>
            <a:xfrm rot="19842308">
              <a:off x="8816943" y="2930345"/>
              <a:ext cx="558166" cy="200055"/>
            </a:xfrm>
            <a:prstGeom prst="rect">
              <a:avLst/>
            </a:prstGeom>
            <a:solidFill>
              <a:srgbClr val="FFC000"/>
            </a:solidFill>
          </p:spPr>
          <p:txBody>
            <a:bodyPr wrap="none">
              <a:spAutoFit/>
            </a:bodyPr>
            <a:lstStyle/>
            <a:p>
              <a:r>
                <a:rPr lang="fr-FR" sz="700" dirty="0" smtClean="0">
                  <a:solidFill>
                    <a:srgbClr val="FF0000"/>
                  </a:solidFill>
                </a:rPr>
                <a:t>En cours</a:t>
              </a:r>
              <a:endParaRPr lang="fr-FR" sz="700" dirty="0">
                <a:solidFill>
                  <a:srgbClr val="FF0000"/>
                </a:solidFill>
              </a:endParaRPr>
            </a:p>
          </p:txBody>
        </p:sp>
        <p:sp>
          <p:nvSpPr>
            <p:cNvPr id="14" name="Rectangle 13"/>
            <p:cNvSpPr/>
            <p:nvPr/>
          </p:nvSpPr>
          <p:spPr>
            <a:xfrm rot="19763283">
              <a:off x="8727446" y="2414167"/>
              <a:ext cx="558166" cy="200055"/>
            </a:xfrm>
            <a:prstGeom prst="rect">
              <a:avLst/>
            </a:prstGeom>
            <a:solidFill>
              <a:srgbClr val="FFC000"/>
            </a:solidFill>
          </p:spPr>
          <p:txBody>
            <a:bodyPr wrap="none">
              <a:spAutoFit/>
            </a:bodyPr>
            <a:lstStyle/>
            <a:p>
              <a:pPr algn="ctr"/>
              <a:r>
                <a:rPr lang="fr-FR" sz="700" dirty="0" smtClean="0">
                  <a:solidFill>
                    <a:srgbClr val="FF0000"/>
                  </a:solidFill>
                </a:rPr>
                <a:t>En cours</a:t>
              </a:r>
              <a:endParaRPr lang="fr-FR" sz="700" dirty="0">
                <a:solidFill>
                  <a:srgbClr val="FF0000"/>
                </a:solidFill>
              </a:endParaRPr>
            </a:p>
          </p:txBody>
        </p:sp>
      </p:grpSp>
      <p:sp>
        <p:nvSpPr>
          <p:cNvPr id="16" name="ZoneTexte 15"/>
          <p:cNvSpPr txBox="1"/>
          <p:nvPr/>
        </p:nvSpPr>
        <p:spPr>
          <a:xfrm rot="20241173">
            <a:off x="8732401" y="5100386"/>
            <a:ext cx="558166" cy="200055"/>
          </a:xfrm>
          <a:prstGeom prst="rect">
            <a:avLst/>
          </a:prstGeom>
          <a:solidFill>
            <a:srgbClr val="FFC000"/>
          </a:solidFill>
        </p:spPr>
        <p:txBody>
          <a:bodyPr wrap="none" rtlCol="0">
            <a:spAutoFit/>
          </a:bodyPr>
          <a:lstStyle/>
          <a:p>
            <a:r>
              <a:rPr lang="fr-FR" sz="700" dirty="0" smtClean="0">
                <a:solidFill>
                  <a:srgbClr val="FF0000"/>
                </a:solidFill>
              </a:rPr>
              <a:t>En cours</a:t>
            </a:r>
            <a:endParaRPr lang="fr-FR" sz="700" dirty="0">
              <a:solidFill>
                <a:srgbClr val="FF0000"/>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normAutofit fontScale="85000" lnSpcReduction="10000"/>
          </a:bodyPr>
          <a:lstStyle/>
          <a:p>
            <a:endParaRPr lang="fr-FR" sz="2800" b="1" dirty="0" smtClean="0"/>
          </a:p>
          <a:p>
            <a:r>
              <a:rPr lang="fr-FR" sz="2800" dirty="0" smtClean="0"/>
              <a:t>Il apparait essentiel d’afficher au plus haut niveau la sécurisation du circuit du médicament comme une priorité du projet médical et du projet de soins et de développer une culture commune de prévention des risques chez les soignants : formations communes, EPP conjoints, systématisation de la déclaration des événements indésirables.</a:t>
            </a:r>
          </a:p>
          <a:p>
            <a:pPr>
              <a:buNone/>
            </a:pPr>
            <a:r>
              <a:rPr lang="fr-FR" sz="2800" dirty="0" smtClean="0"/>
              <a:t> </a:t>
            </a:r>
          </a:p>
          <a:p>
            <a:r>
              <a:rPr lang="fr-FR" sz="2800" dirty="0" smtClean="0"/>
              <a:t>Tous les axes d’amélioration prévus dans le cadre de cet EPP feront l’objet par la suite d’une enquête de satisfaction auprès des soignants.</a:t>
            </a:r>
          </a:p>
          <a:p>
            <a:endParaRPr lang="fr-FR" dirty="0"/>
          </a:p>
        </p:txBody>
      </p:sp>
      <p:sp>
        <p:nvSpPr>
          <p:cNvPr id="3" name="Titre 2"/>
          <p:cNvSpPr>
            <a:spLocks noGrp="1"/>
          </p:cNvSpPr>
          <p:nvPr>
            <p:ph type="title"/>
          </p:nvPr>
        </p:nvSpPr>
        <p:spPr/>
        <p:txBody>
          <a:bodyPr/>
          <a:lstStyle/>
          <a:p>
            <a:pPr algn="ctr"/>
            <a:r>
              <a:rPr lang="fr-FR" dirty="0" smtClean="0"/>
              <a:t>Conclusion</a:t>
            </a:r>
            <a:endParaRPr lang="fr-FR"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Rotonde">
  <a:themeElements>
    <a:clrScheme name="Rotond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Rotond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Rotond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298</TotalTime>
  <Words>597</Words>
  <Application>Microsoft Office PowerPoint</Application>
  <PresentationFormat>Affichage à l'écran (4:3)</PresentationFormat>
  <Paragraphs>173</Paragraphs>
  <Slides>24</Slides>
  <Notes>20</Notes>
  <HiddenSlides>0</HiddenSlides>
  <MMClips>0</MMClips>
  <ScaleCrop>false</ScaleCrop>
  <HeadingPairs>
    <vt:vector size="6" baseType="variant">
      <vt:variant>
        <vt:lpstr>Thème</vt:lpstr>
      </vt:variant>
      <vt:variant>
        <vt:i4>1</vt:i4>
      </vt:variant>
      <vt:variant>
        <vt:lpstr>Serveurs OLE incorporés</vt:lpstr>
      </vt:variant>
      <vt:variant>
        <vt:i4>2</vt:i4>
      </vt:variant>
      <vt:variant>
        <vt:lpstr>Titres des diapositives</vt:lpstr>
      </vt:variant>
      <vt:variant>
        <vt:i4>24</vt:i4>
      </vt:variant>
    </vt:vector>
  </HeadingPairs>
  <TitlesOfParts>
    <vt:vector size="27" baseType="lpstr">
      <vt:lpstr>Rotonde</vt:lpstr>
      <vt:lpstr>Document</vt:lpstr>
      <vt:lpstr>Worksheet</vt:lpstr>
      <vt:lpstr>                EPP SECURISATION DU CIRCUIT DU MEDICAMENT            </vt:lpstr>
      <vt:lpstr>Méthodologie</vt:lpstr>
      <vt:lpstr>Acteurs</vt:lpstr>
      <vt:lpstr>Grille d’audit </vt:lpstr>
      <vt:lpstr>Résultats</vt:lpstr>
      <vt:lpstr>Prescription</vt:lpstr>
      <vt:lpstr>Prescription</vt:lpstr>
      <vt:lpstr>Diapositive 8</vt:lpstr>
      <vt:lpstr>Diapositive 9</vt:lpstr>
      <vt:lpstr>Prescription</vt:lpstr>
      <vt:lpstr>Diapositive 11</vt:lpstr>
      <vt:lpstr>Diapositive 12</vt:lpstr>
      <vt:lpstr>Prescription</vt:lpstr>
      <vt:lpstr>Dispensation</vt:lpstr>
      <vt:lpstr>Dispensation</vt:lpstr>
      <vt:lpstr>Administration</vt:lpstr>
      <vt:lpstr>Administration</vt:lpstr>
      <vt:lpstr>Administration</vt:lpstr>
      <vt:lpstr>Dotations, armoires, vigilances</vt:lpstr>
      <vt:lpstr>Dotations, armoires, vigilances</vt:lpstr>
      <vt:lpstr>Dotations, armoires, vigilances</vt:lpstr>
      <vt:lpstr>Résultats</vt:lpstr>
      <vt:lpstr>Programme d’amélioration</vt:lpstr>
      <vt:lpstr>Conclusion</vt:lpstr>
    </vt:vector>
  </TitlesOfParts>
  <Company>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EPP SECURISATION DU CIRCUIT DU MEDICAMENT    CHEF DE PROJET Dr Jean-Louis LONGUEFOSSE  Pharmacien Chef du Pôle de la Logistique médicale  </dc:title>
  <dc:creator>Jean-Louis Longuefosse</dc:creator>
  <cp:lastModifiedBy>liguorig</cp:lastModifiedBy>
  <cp:revision>61</cp:revision>
  <dcterms:created xsi:type="dcterms:W3CDTF">2010-04-20T14:39:37Z</dcterms:created>
  <dcterms:modified xsi:type="dcterms:W3CDTF">2010-06-28T12:51:30Z</dcterms:modified>
</cp:coreProperties>
</file>